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1" r:id="rId3"/>
    <p:sldId id="256" r:id="rId4"/>
    <p:sldId id="258" r:id="rId5"/>
    <p:sldId id="257" r:id="rId6"/>
    <p:sldId id="259" r:id="rId7"/>
    <p:sldId id="260" r:id="rId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3"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showGuides="1">
      <p:cViewPr varScale="1">
        <p:scale>
          <a:sx n="77" d="100"/>
          <a:sy n="77" d="100"/>
        </p:scale>
        <p:origin x="24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658CC1-FDF1-975C-3DCE-AC7CD40D872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D404EA1-5731-6BE4-72B9-2DD68055AE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C010AE1-670E-3CC7-FB4E-1CDAF65973CC}"/>
              </a:ext>
            </a:extLst>
          </p:cNvPr>
          <p:cNvSpPr>
            <a:spLocks noGrp="1"/>
          </p:cNvSpPr>
          <p:nvPr>
            <p:ph type="dt" sz="half" idx="10"/>
          </p:nvPr>
        </p:nvSpPr>
        <p:spPr/>
        <p:txBody>
          <a:bodyPr/>
          <a:lstStyle/>
          <a:p>
            <a:fld id="{18EEF71B-F11A-4573-A583-E6982FA74274}" type="datetimeFigureOut">
              <a:rPr kumimoji="1" lang="ja-JP" altLang="en-US" smtClean="0"/>
              <a:t>2024/3/9</a:t>
            </a:fld>
            <a:endParaRPr kumimoji="1" lang="ja-JP" altLang="en-US"/>
          </a:p>
        </p:txBody>
      </p:sp>
      <p:sp>
        <p:nvSpPr>
          <p:cNvPr id="5" name="フッター プレースホルダー 4">
            <a:extLst>
              <a:ext uri="{FF2B5EF4-FFF2-40B4-BE49-F238E27FC236}">
                <a16:creationId xmlns:a16="http://schemas.microsoft.com/office/drawing/2014/main" id="{DB25DC76-40BB-83E4-C249-8C424EEAEEB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B0EC734-0CC3-CB5A-A37E-7A3CE9E69279}"/>
              </a:ext>
            </a:extLst>
          </p:cNvPr>
          <p:cNvSpPr>
            <a:spLocks noGrp="1"/>
          </p:cNvSpPr>
          <p:nvPr>
            <p:ph type="sldNum" sz="quarter" idx="12"/>
          </p:nvPr>
        </p:nvSpPr>
        <p:spPr/>
        <p:txBody>
          <a:bodyPr/>
          <a:lstStyle/>
          <a:p>
            <a:fld id="{407E4B53-02D2-4590-A1D7-1FEA8DCBE516}" type="slidenum">
              <a:rPr kumimoji="1" lang="ja-JP" altLang="en-US" smtClean="0"/>
              <a:t>‹#›</a:t>
            </a:fld>
            <a:endParaRPr kumimoji="1" lang="ja-JP" altLang="en-US"/>
          </a:p>
        </p:txBody>
      </p:sp>
    </p:spTree>
    <p:extLst>
      <p:ext uri="{BB962C8B-B14F-4D97-AF65-F5344CB8AC3E}">
        <p14:creationId xmlns:p14="http://schemas.microsoft.com/office/powerpoint/2010/main" val="908712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B0EBD1-5139-FC3A-0EC5-318A76CEC6E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D68FDC4-37DE-ABA5-5FAC-B44CD632D8E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E4B8827-B387-586B-D6BC-1767DAE48159}"/>
              </a:ext>
            </a:extLst>
          </p:cNvPr>
          <p:cNvSpPr>
            <a:spLocks noGrp="1"/>
          </p:cNvSpPr>
          <p:nvPr>
            <p:ph type="dt" sz="half" idx="10"/>
          </p:nvPr>
        </p:nvSpPr>
        <p:spPr/>
        <p:txBody>
          <a:bodyPr/>
          <a:lstStyle/>
          <a:p>
            <a:fld id="{18EEF71B-F11A-4573-A583-E6982FA74274}" type="datetimeFigureOut">
              <a:rPr kumimoji="1" lang="ja-JP" altLang="en-US" smtClean="0"/>
              <a:t>2024/3/9</a:t>
            </a:fld>
            <a:endParaRPr kumimoji="1" lang="ja-JP" altLang="en-US"/>
          </a:p>
        </p:txBody>
      </p:sp>
      <p:sp>
        <p:nvSpPr>
          <p:cNvPr id="5" name="フッター プレースホルダー 4">
            <a:extLst>
              <a:ext uri="{FF2B5EF4-FFF2-40B4-BE49-F238E27FC236}">
                <a16:creationId xmlns:a16="http://schemas.microsoft.com/office/drawing/2014/main" id="{B4E84857-D9E0-D247-DC18-63511A42430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8C5331B-84F8-6CDA-30E2-230235185D17}"/>
              </a:ext>
            </a:extLst>
          </p:cNvPr>
          <p:cNvSpPr>
            <a:spLocks noGrp="1"/>
          </p:cNvSpPr>
          <p:nvPr>
            <p:ph type="sldNum" sz="quarter" idx="12"/>
          </p:nvPr>
        </p:nvSpPr>
        <p:spPr/>
        <p:txBody>
          <a:bodyPr/>
          <a:lstStyle/>
          <a:p>
            <a:fld id="{407E4B53-02D2-4590-A1D7-1FEA8DCBE516}" type="slidenum">
              <a:rPr kumimoji="1" lang="ja-JP" altLang="en-US" smtClean="0"/>
              <a:t>‹#›</a:t>
            </a:fld>
            <a:endParaRPr kumimoji="1" lang="ja-JP" altLang="en-US"/>
          </a:p>
        </p:txBody>
      </p:sp>
    </p:spTree>
    <p:extLst>
      <p:ext uri="{BB962C8B-B14F-4D97-AF65-F5344CB8AC3E}">
        <p14:creationId xmlns:p14="http://schemas.microsoft.com/office/powerpoint/2010/main" val="1793603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A107850-568A-AD49-C4B2-EC0AA69541A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91A0D09-6C81-4464-644F-1A1B8FCD889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E6729F3-9DD9-FC1B-88D9-1BE60C773E5C}"/>
              </a:ext>
            </a:extLst>
          </p:cNvPr>
          <p:cNvSpPr>
            <a:spLocks noGrp="1"/>
          </p:cNvSpPr>
          <p:nvPr>
            <p:ph type="dt" sz="half" idx="10"/>
          </p:nvPr>
        </p:nvSpPr>
        <p:spPr/>
        <p:txBody>
          <a:bodyPr/>
          <a:lstStyle/>
          <a:p>
            <a:fld id="{18EEF71B-F11A-4573-A583-E6982FA74274}" type="datetimeFigureOut">
              <a:rPr kumimoji="1" lang="ja-JP" altLang="en-US" smtClean="0"/>
              <a:t>2024/3/9</a:t>
            </a:fld>
            <a:endParaRPr kumimoji="1" lang="ja-JP" altLang="en-US"/>
          </a:p>
        </p:txBody>
      </p:sp>
      <p:sp>
        <p:nvSpPr>
          <p:cNvPr id="5" name="フッター プレースホルダー 4">
            <a:extLst>
              <a:ext uri="{FF2B5EF4-FFF2-40B4-BE49-F238E27FC236}">
                <a16:creationId xmlns:a16="http://schemas.microsoft.com/office/drawing/2014/main" id="{61636D36-2E2B-620A-D376-BED97BF5984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D682E74-8C61-2089-B59F-0E9C916DA30F}"/>
              </a:ext>
            </a:extLst>
          </p:cNvPr>
          <p:cNvSpPr>
            <a:spLocks noGrp="1"/>
          </p:cNvSpPr>
          <p:nvPr>
            <p:ph type="sldNum" sz="quarter" idx="12"/>
          </p:nvPr>
        </p:nvSpPr>
        <p:spPr/>
        <p:txBody>
          <a:bodyPr/>
          <a:lstStyle/>
          <a:p>
            <a:fld id="{407E4B53-02D2-4590-A1D7-1FEA8DCBE516}" type="slidenum">
              <a:rPr kumimoji="1" lang="ja-JP" altLang="en-US" smtClean="0"/>
              <a:t>‹#›</a:t>
            </a:fld>
            <a:endParaRPr kumimoji="1" lang="ja-JP" altLang="en-US"/>
          </a:p>
        </p:txBody>
      </p:sp>
    </p:spTree>
    <p:extLst>
      <p:ext uri="{BB962C8B-B14F-4D97-AF65-F5344CB8AC3E}">
        <p14:creationId xmlns:p14="http://schemas.microsoft.com/office/powerpoint/2010/main" val="1882603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916F99-EF0F-6B4A-694A-150837F655C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090266C-3C47-B53B-0511-EF4B49614E0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33EA1CB-E695-B52F-DC0A-4329F6A9C0F6}"/>
              </a:ext>
            </a:extLst>
          </p:cNvPr>
          <p:cNvSpPr>
            <a:spLocks noGrp="1"/>
          </p:cNvSpPr>
          <p:nvPr>
            <p:ph type="dt" sz="half" idx="10"/>
          </p:nvPr>
        </p:nvSpPr>
        <p:spPr/>
        <p:txBody>
          <a:bodyPr/>
          <a:lstStyle/>
          <a:p>
            <a:fld id="{18EEF71B-F11A-4573-A583-E6982FA74274}" type="datetimeFigureOut">
              <a:rPr kumimoji="1" lang="ja-JP" altLang="en-US" smtClean="0"/>
              <a:t>2024/3/9</a:t>
            </a:fld>
            <a:endParaRPr kumimoji="1" lang="ja-JP" altLang="en-US"/>
          </a:p>
        </p:txBody>
      </p:sp>
      <p:sp>
        <p:nvSpPr>
          <p:cNvPr id="5" name="フッター プレースホルダー 4">
            <a:extLst>
              <a:ext uri="{FF2B5EF4-FFF2-40B4-BE49-F238E27FC236}">
                <a16:creationId xmlns:a16="http://schemas.microsoft.com/office/drawing/2014/main" id="{38F3B948-3130-4458-EBEA-FBCFEC62F0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1786804-5B6C-46B9-798B-EAC31FCFF116}"/>
              </a:ext>
            </a:extLst>
          </p:cNvPr>
          <p:cNvSpPr>
            <a:spLocks noGrp="1"/>
          </p:cNvSpPr>
          <p:nvPr>
            <p:ph type="sldNum" sz="quarter" idx="12"/>
          </p:nvPr>
        </p:nvSpPr>
        <p:spPr/>
        <p:txBody>
          <a:bodyPr/>
          <a:lstStyle/>
          <a:p>
            <a:fld id="{407E4B53-02D2-4590-A1D7-1FEA8DCBE516}" type="slidenum">
              <a:rPr kumimoji="1" lang="ja-JP" altLang="en-US" smtClean="0"/>
              <a:t>‹#›</a:t>
            </a:fld>
            <a:endParaRPr kumimoji="1" lang="ja-JP" altLang="en-US"/>
          </a:p>
        </p:txBody>
      </p:sp>
    </p:spTree>
    <p:extLst>
      <p:ext uri="{BB962C8B-B14F-4D97-AF65-F5344CB8AC3E}">
        <p14:creationId xmlns:p14="http://schemas.microsoft.com/office/powerpoint/2010/main" val="822827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F4DB11-C933-412B-AC6A-F0A60D89576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7774E79-7438-0190-1171-E72516BA8A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496B9B5-E620-E863-AFB5-DB2421CC965A}"/>
              </a:ext>
            </a:extLst>
          </p:cNvPr>
          <p:cNvSpPr>
            <a:spLocks noGrp="1"/>
          </p:cNvSpPr>
          <p:nvPr>
            <p:ph type="dt" sz="half" idx="10"/>
          </p:nvPr>
        </p:nvSpPr>
        <p:spPr/>
        <p:txBody>
          <a:bodyPr/>
          <a:lstStyle/>
          <a:p>
            <a:fld id="{18EEF71B-F11A-4573-A583-E6982FA74274}" type="datetimeFigureOut">
              <a:rPr kumimoji="1" lang="ja-JP" altLang="en-US" smtClean="0"/>
              <a:t>2024/3/9</a:t>
            </a:fld>
            <a:endParaRPr kumimoji="1" lang="ja-JP" altLang="en-US"/>
          </a:p>
        </p:txBody>
      </p:sp>
      <p:sp>
        <p:nvSpPr>
          <p:cNvPr id="5" name="フッター プレースホルダー 4">
            <a:extLst>
              <a:ext uri="{FF2B5EF4-FFF2-40B4-BE49-F238E27FC236}">
                <a16:creationId xmlns:a16="http://schemas.microsoft.com/office/drawing/2014/main" id="{BBBE2C34-5BA2-3F49-3AEC-9FAB8BD189A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6DAD9AC-3F8B-F3F3-193C-588721F06045}"/>
              </a:ext>
            </a:extLst>
          </p:cNvPr>
          <p:cNvSpPr>
            <a:spLocks noGrp="1"/>
          </p:cNvSpPr>
          <p:nvPr>
            <p:ph type="sldNum" sz="quarter" idx="12"/>
          </p:nvPr>
        </p:nvSpPr>
        <p:spPr/>
        <p:txBody>
          <a:bodyPr/>
          <a:lstStyle/>
          <a:p>
            <a:fld id="{407E4B53-02D2-4590-A1D7-1FEA8DCBE516}" type="slidenum">
              <a:rPr kumimoji="1" lang="ja-JP" altLang="en-US" smtClean="0"/>
              <a:t>‹#›</a:t>
            </a:fld>
            <a:endParaRPr kumimoji="1" lang="ja-JP" altLang="en-US"/>
          </a:p>
        </p:txBody>
      </p:sp>
    </p:spTree>
    <p:extLst>
      <p:ext uri="{BB962C8B-B14F-4D97-AF65-F5344CB8AC3E}">
        <p14:creationId xmlns:p14="http://schemas.microsoft.com/office/powerpoint/2010/main" val="1801770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84A994-4B0C-AE68-91E4-D7B6846C701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EFAD9A9-68D2-2225-AE57-43AF758D71A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A115F33-B588-A07D-FF69-432CA24A204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5ACFAE9-990B-1BEF-C6E1-CDBB47505810}"/>
              </a:ext>
            </a:extLst>
          </p:cNvPr>
          <p:cNvSpPr>
            <a:spLocks noGrp="1"/>
          </p:cNvSpPr>
          <p:nvPr>
            <p:ph type="dt" sz="half" idx="10"/>
          </p:nvPr>
        </p:nvSpPr>
        <p:spPr/>
        <p:txBody>
          <a:bodyPr/>
          <a:lstStyle/>
          <a:p>
            <a:fld id="{18EEF71B-F11A-4573-A583-E6982FA74274}" type="datetimeFigureOut">
              <a:rPr kumimoji="1" lang="ja-JP" altLang="en-US" smtClean="0"/>
              <a:t>2024/3/9</a:t>
            </a:fld>
            <a:endParaRPr kumimoji="1" lang="ja-JP" altLang="en-US"/>
          </a:p>
        </p:txBody>
      </p:sp>
      <p:sp>
        <p:nvSpPr>
          <p:cNvPr id="6" name="フッター プレースホルダー 5">
            <a:extLst>
              <a:ext uri="{FF2B5EF4-FFF2-40B4-BE49-F238E27FC236}">
                <a16:creationId xmlns:a16="http://schemas.microsoft.com/office/drawing/2014/main" id="{B0636B6F-F641-E581-4DF5-0A98D0CFEEF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1E81B6E-6BF9-7D64-5A76-FCA63F1152DA}"/>
              </a:ext>
            </a:extLst>
          </p:cNvPr>
          <p:cNvSpPr>
            <a:spLocks noGrp="1"/>
          </p:cNvSpPr>
          <p:nvPr>
            <p:ph type="sldNum" sz="quarter" idx="12"/>
          </p:nvPr>
        </p:nvSpPr>
        <p:spPr/>
        <p:txBody>
          <a:bodyPr/>
          <a:lstStyle/>
          <a:p>
            <a:fld id="{407E4B53-02D2-4590-A1D7-1FEA8DCBE516}" type="slidenum">
              <a:rPr kumimoji="1" lang="ja-JP" altLang="en-US" smtClean="0"/>
              <a:t>‹#›</a:t>
            </a:fld>
            <a:endParaRPr kumimoji="1" lang="ja-JP" altLang="en-US"/>
          </a:p>
        </p:txBody>
      </p:sp>
    </p:spTree>
    <p:extLst>
      <p:ext uri="{BB962C8B-B14F-4D97-AF65-F5344CB8AC3E}">
        <p14:creationId xmlns:p14="http://schemas.microsoft.com/office/powerpoint/2010/main" val="677022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FA26F9-BC0E-A213-60F7-58FAE8D16FE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EECC24A-2095-1D16-AE05-565E271078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95CA1BC-09EE-1B95-C80B-94FF0F35B7E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F4744F14-0306-A7A8-F2B1-77C19E2B8A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177E74B-045F-20C5-A5EE-4A74CB8F7D58}"/>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4CF4B72-50B6-F0E2-3CA0-24FD47A38CDF}"/>
              </a:ext>
            </a:extLst>
          </p:cNvPr>
          <p:cNvSpPr>
            <a:spLocks noGrp="1"/>
          </p:cNvSpPr>
          <p:nvPr>
            <p:ph type="dt" sz="half" idx="10"/>
          </p:nvPr>
        </p:nvSpPr>
        <p:spPr/>
        <p:txBody>
          <a:bodyPr/>
          <a:lstStyle/>
          <a:p>
            <a:fld id="{18EEF71B-F11A-4573-A583-E6982FA74274}" type="datetimeFigureOut">
              <a:rPr kumimoji="1" lang="ja-JP" altLang="en-US" smtClean="0"/>
              <a:t>2024/3/9</a:t>
            </a:fld>
            <a:endParaRPr kumimoji="1" lang="ja-JP" altLang="en-US"/>
          </a:p>
        </p:txBody>
      </p:sp>
      <p:sp>
        <p:nvSpPr>
          <p:cNvPr id="8" name="フッター プレースホルダー 7">
            <a:extLst>
              <a:ext uri="{FF2B5EF4-FFF2-40B4-BE49-F238E27FC236}">
                <a16:creationId xmlns:a16="http://schemas.microsoft.com/office/drawing/2014/main" id="{D1983BE6-080F-F3FC-349A-F6ABA105CFC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87A53F8-1287-4B93-5EA7-2C5AC16E59D6}"/>
              </a:ext>
            </a:extLst>
          </p:cNvPr>
          <p:cNvSpPr>
            <a:spLocks noGrp="1"/>
          </p:cNvSpPr>
          <p:nvPr>
            <p:ph type="sldNum" sz="quarter" idx="12"/>
          </p:nvPr>
        </p:nvSpPr>
        <p:spPr/>
        <p:txBody>
          <a:bodyPr/>
          <a:lstStyle/>
          <a:p>
            <a:fld id="{407E4B53-02D2-4590-A1D7-1FEA8DCBE516}" type="slidenum">
              <a:rPr kumimoji="1" lang="ja-JP" altLang="en-US" smtClean="0"/>
              <a:t>‹#›</a:t>
            </a:fld>
            <a:endParaRPr kumimoji="1" lang="ja-JP" altLang="en-US"/>
          </a:p>
        </p:txBody>
      </p:sp>
    </p:spTree>
    <p:extLst>
      <p:ext uri="{BB962C8B-B14F-4D97-AF65-F5344CB8AC3E}">
        <p14:creationId xmlns:p14="http://schemas.microsoft.com/office/powerpoint/2010/main" val="2388056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F40A15-C684-4508-32FE-4E6E9CFDA17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3CB2FFC-A1EA-00FD-E35D-2C265757A14B}"/>
              </a:ext>
            </a:extLst>
          </p:cNvPr>
          <p:cNvSpPr>
            <a:spLocks noGrp="1"/>
          </p:cNvSpPr>
          <p:nvPr>
            <p:ph type="dt" sz="half" idx="10"/>
          </p:nvPr>
        </p:nvSpPr>
        <p:spPr/>
        <p:txBody>
          <a:bodyPr/>
          <a:lstStyle/>
          <a:p>
            <a:fld id="{18EEF71B-F11A-4573-A583-E6982FA74274}" type="datetimeFigureOut">
              <a:rPr kumimoji="1" lang="ja-JP" altLang="en-US" smtClean="0"/>
              <a:t>2024/3/9</a:t>
            </a:fld>
            <a:endParaRPr kumimoji="1" lang="ja-JP" altLang="en-US"/>
          </a:p>
        </p:txBody>
      </p:sp>
      <p:sp>
        <p:nvSpPr>
          <p:cNvPr id="4" name="フッター プレースホルダー 3">
            <a:extLst>
              <a:ext uri="{FF2B5EF4-FFF2-40B4-BE49-F238E27FC236}">
                <a16:creationId xmlns:a16="http://schemas.microsoft.com/office/drawing/2014/main" id="{DC869108-EAE8-3328-B55B-FE7579F748D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6AE90B2-B6DB-D6F1-9173-7A3D631DC384}"/>
              </a:ext>
            </a:extLst>
          </p:cNvPr>
          <p:cNvSpPr>
            <a:spLocks noGrp="1"/>
          </p:cNvSpPr>
          <p:nvPr>
            <p:ph type="sldNum" sz="quarter" idx="12"/>
          </p:nvPr>
        </p:nvSpPr>
        <p:spPr/>
        <p:txBody>
          <a:bodyPr/>
          <a:lstStyle/>
          <a:p>
            <a:fld id="{407E4B53-02D2-4590-A1D7-1FEA8DCBE516}" type="slidenum">
              <a:rPr kumimoji="1" lang="ja-JP" altLang="en-US" smtClean="0"/>
              <a:t>‹#›</a:t>
            </a:fld>
            <a:endParaRPr kumimoji="1" lang="ja-JP" altLang="en-US"/>
          </a:p>
        </p:txBody>
      </p:sp>
    </p:spTree>
    <p:extLst>
      <p:ext uri="{BB962C8B-B14F-4D97-AF65-F5344CB8AC3E}">
        <p14:creationId xmlns:p14="http://schemas.microsoft.com/office/powerpoint/2010/main" val="2134878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1F292AE-1FD1-2479-02A2-0B4809F6D10C}"/>
              </a:ext>
            </a:extLst>
          </p:cNvPr>
          <p:cNvSpPr>
            <a:spLocks noGrp="1"/>
          </p:cNvSpPr>
          <p:nvPr>
            <p:ph type="dt" sz="half" idx="10"/>
          </p:nvPr>
        </p:nvSpPr>
        <p:spPr/>
        <p:txBody>
          <a:bodyPr/>
          <a:lstStyle/>
          <a:p>
            <a:fld id="{18EEF71B-F11A-4573-A583-E6982FA74274}" type="datetimeFigureOut">
              <a:rPr kumimoji="1" lang="ja-JP" altLang="en-US" smtClean="0"/>
              <a:t>2024/3/9</a:t>
            </a:fld>
            <a:endParaRPr kumimoji="1" lang="ja-JP" altLang="en-US"/>
          </a:p>
        </p:txBody>
      </p:sp>
      <p:sp>
        <p:nvSpPr>
          <p:cNvPr id="3" name="フッター プレースホルダー 2">
            <a:extLst>
              <a:ext uri="{FF2B5EF4-FFF2-40B4-BE49-F238E27FC236}">
                <a16:creationId xmlns:a16="http://schemas.microsoft.com/office/drawing/2014/main" id="{49D0BEA6-3729-E821-6EDE-F2AE5F72AAD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6C13EBB-AD54-C147-935B-9DD7819A481E}"/>
              </a:ext>
            </a:extLst>
          </p:cNvPr>
          <p:cNvSpPr>
            <a:spLocks noGrp="1"/>
          </p:cNvSpPr>
          <p:nvPr>
            <p:ph type="sldNum" sz="quarter" idx="12"/>
          </p:nvPr>
        </p:nvSpPr>
        <p:spPr/>
        <p:txBody>
          <a:bodyPr/>
          <a:lstStyle/>
          <a:p>
            <a:fld id="{407E4B53-02D2-4590-A1D7-1FEA8DCBE516}" type="slidenum">
              <a:rPr kumimoji="1" lang="ja-JP" altLang="en-US" smtClean="0"/>
              <a:t>‹#›</a:t>
            </a:fld>
            <a:endParaRPr kumimoji="1" lang="ja-JP" altLang="en-US"/>
          </a:p>
        </p:txBody>
      </p:sp>
    </p:spTree>
    <p:extLst>
      <p:ext uri="{BB962C8B-B14F-4D97-AF65-F5344CB8AC3E}">
        <p14:creationId xmlns:p14="http://schemas.microsoft.com/office/powerpoint/2010/main" val="3930899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4B1872-F260-7943-F21E-1339E29A398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F6F3B0D-F44D-1120-3B66-F65E47074E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4F9C35CC-F72E-A63E-A524-08954259D3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02324AD-17E5-E4FF-73DF-EECE0FE4C09C}"/>
              </a:ext>
            </a:extLst>
          </p:cNvPr>
          <p:cNvSpPr>
            <a:spLocks noGrp="1"/>
          </p:cNvSpPr>
          <p:nvPr>
            <p:ph type="dt" sz="half" idx="10"/>
          </p:nvPr>
        </p:nvSpPr>
        <p:spPr/>
        <p:txBody>
          <a:bodyPr/>
          <a:lstStyle/>
          <a:p>
            <a:fld id="{18EEF71B-F11A-4573-A583-E6982FA74274}" type="datetimeFigureOut">
              <a:rPr kumimoji="1" lang="ja-JP" altLang="en-US" smtClean="0"/>
              <a:t>2024/3/9</a:t>
            </a:fld>
            <a:endParaRPr kumimoji="1" lang="ja-JP" altLang="en-US"/>
          </a:p>
        </p:txBody>
      </p:sp>
      <p:sp>
        <p:nvSpPr>
          <p:cNvPr id="6" name="フッター プレースホルダー 5">
            <a:extLst>
              <a:ext uri="{FF2B5EF4-FFF2-40B4-BE49-F238E27FC236}">
                <a16:creationId xmlns:a16="http://schemas.microsoft.com/office/drawing/2014/main" id="{B7322012-8C8C-3ADE-AB69-521D901733C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9E95781-A693-A30D-61F6-E02647E62EAB}"/>
              </a:ext>
            </a:extLst>
          </p:cNvPr>
          <p:cNvSpPr>
            <a:spLocks noGrp="1"/>
          </p:cNvSpPr>
          <p:nvPr>
            <p:ph type="sldNum" sz="quarter" idx="12"/>
          </p:nvPr>
        </p:nvSpPr>
        <p:spPr/>
        <p:txBody>
          <a:bodyPr/>
          <a:lstStyle/>
          <a:p>
            <a:fld id="{407E4B53-02D2-4590-A1D7-1FEA8DCBE516}" type="slidenum">
              <a:rPr kumimoji="1" lang="ja-JP" altLang="en-US" smtClean="0"/>
              <a:t>‹#›</a:t>
            </a:fld>
            <a:endParaRPr kumimoji="1" lang="ja-JP" altLang="en-US"/>
          </a:p>
        </p:txBody>
      </p:sp>
    </p:spTree>
    <p:extLst>
      <p:ext uri="{BB962C8B-B14F-4D97-AF65-F5344CB8AC3E}">
        <p14:creationId xmlns:p14="http://schemas.microsoft.com/office/powerpoint/2010/main" val="1355358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DAA343-583B-1244-AA9F-56F3DE21BA5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E6E6979-062B-33DC-836D-AD95176134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B0A7C39-7611-7864-8322-013EE074E8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F4D63A0-E986-8050-343D-FD6DE1C5B376}"/>
              </a:ext>
            </a:extLst>
          </p:cNvPr>
          <p:cNvSpPr>
            <a:spLocks noGrp="1"/>
          </p:cNvSpPr>
          <p:nvPr>
            <p:ph type="dt" sz="half" idx="10"/>
          </p:nvPr>
        </p:nvSpPr>
        <p:spPr/>
        <p:txBody>
          <a:bodyPr/>
          <a:lstStyle/>
          <a:p>
            <a:fld id="{18EEF71B-F11A-4573-A583-E6982FA74274}" type="datetimeFigureOut">
              <a:rPr kumimoji="1" lang="ja-JP" altLang="en-US" smtClean="0"/>
              <a:t>2024/3/9</a:t>
            </a:fld>
            <a:endParaRPr kumimoji="1" lang="ja-JP" altLang="en-US"/>
          </a:p>
        </p:txBody>
      </p:sp>
      <p:sp>
        <p:nvSpPr>
          <p:cNvPr id="6" name="フッター プレースホルダー 5">
            <a:extLst>
              <a:ext uri="{FF2B5EF4-FFF2-40B4-BE49-F238E27FC236}">
                <a16:creationId xmlns:a16="http://schemas.microsoft.com/office/drawing/2014/main" id="{0EAE1429-E555-2C3A-94B3-7E3156F8205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F6D4DEB-F5A1-A4E7-DA7C-E0520C0BBFE5}"/>
              </a:ext>
            </a:extLst>
          </p:cNvPr>
          <p:cNvSpPr>
            <a:spLocks noGrp="1"/>
          </p:cNvSpPr>
          <p:nvPr>
            <p:ph type="sldNum" sz="quarter" idx="12"/>
          </p:nvPr>
        </p:nvSpPr>
        <p:spPr/>
        <p:txBody>
          <a:bodyPr/>
          <a:lstStyle/>
          <a:p>
            <a:fld id="{407E4B53-02D2-4590-A1D7-1FEA8DCBE516}" type="slidenum">
              <a:rPr kumimoji="1" lang="ja-JP" altLang="en-US" smtClean="0"/>
              <a:t>‹#›</a:t>
            </a:fld>
            <a:endParaRPr kumimoji="1" lang="ja-JP" altLang="en-US"/>
          </a:p>
        </p:txBody>
      </p:sp>
    </p:spTree>
    <p:extLst>
      <p:ext uri="{BB962C8B-B14F-4D97-AF65-F5344CB8AC3E}">
        <p14:creationId xmlns:p14="http://schemas.microsoft.com/office/powerpoint/2010/main" val="1301645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8E7E84C-491A-252D-839F-1126AB4363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42386C6-E596-675C-E1A1-195FE3A81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C074312-6FC5-8776-85DF-9BC304C94A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EEF71B-F11A-4573-A583-E6982FA74274}" type="datetimeFigureOut">
              <a:rPr kumimoji="1" lang="ja-JP" altLang="en-US" smtClean="0"/>
              <a:t>2024/3/9</a:t>
            </a:fld>
            <a:endParaRPr kumimoji="1" lang="ja-JP" altLang="en-US"/>
          </a:p>
        </p:txBody>
      </p:sp>
      <p:sp>
        <p:nvSpPr>
          <p:cNvPr id="5" name="フッター プレースホルダー 4">
            <a:extLst>
              <a:ext uri="{FF2B5EF4-FFF2-40B4-BE49-F238E27FC236}">
                <a16:creationId xmlns:a16="http://schemas.microsoft.com/office/drawing/2014/main" id="{D6493EFE-EDA0-9442-208C-909F7015BA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ABD84D1-58C8-41BA-955A-4EF6F285A4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E4B53-02D2-4590-A1D7-1FEA8DCBE516}" type="slidenum">
              <a:rPr kumimoji="1" lang="ja-JP" altLang="en-US" smtClean="0"/>
              <a:t>‹#›</a:t>
            </a:fld>
            <a:endParaRPr kumimoji="1" lang="ja-JP" altLang="en-US"/>
          </a:p>
        </p:txBody>
      </p:sp>
    </p:spTree>
    <p:extLst>
      <p:ext uri="{BB962C8B-B14F-4D97-AF65-F5344CB8AC3E}">
        <p14:creationId xmlns:p14="http://schemas.microsoft.com/office/powerpoint/2010/main" val="2939099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video" Target="../media/media4.wmv"/><Relationship Id="rId13" Type="http://schemas.openxmlformats.org/officeDocument/2006/relationships/image" Target="../media/image9.png"/><Relationship Id="rId3" Type="http://schemas.microsoft.com/office/2007/relationships/media" Target="../media/media2.wmv"/><Relationship Id="rId7" Type="http://schemas.microsoft.com/office/2007/relationships/media" Target="../media/media4.wmv"/><Relationship Id="rId12" Type="http://schemas.openxmlformats.org/officeDocument/2006/relationships/image" Target="../media/image8.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video" Target="../media/media3.wmv"/><Relationship Id="rId11" Type="http://schemas.openxmlformats.org/officeDocument/2006/relationships/image" Target="../media/image7.png"/><Relationship Id="rId5" Type="http://schemas.microsoft.com/office/2007/relationships/media" Target="../media/media3.wmv"/><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video" Target="../media/media2.wmv"/><Relationship Id="rId9" Type="http://schemas.openxmlformats.org/officeDocument/2006/relationships/slideLayout" Target="../slideLayouts/slideLayout6.xml"/><Relationship Id="rId14"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hyperlink" Target="https://midoridc.net/wp-content/uploads/2024/02/20240209_01.pdf"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58F197B-654F-D0B8-BFB2-56F8145B40F1}"/>
              </a:ext>
            </a:extLst>
          </p:cNvPr>
          <p:cNvSpPr txBox="1"/>
          <p:nvPr/>
        </p:nvSpPr>
        <p:spPr>
          <a:xfrm>
            <a:off x="1554480" y="2551837"/>
            <a:ext cx="9417963" cy="1754326"/>
          </a:xfrm>
          <a:prstGeom prst="rect">
            <a:avLst/>
          </a:prstGeom>
          <a:noFill/>
        </p:spPr>
        <p:txBody>
          <a:bodyPr wrap="none" rtlCol="0">
            <a:spAutoFit/>
          </a:bodyPr>
          <a:lstStyle/>
          <a:p>
            <a:r>
              <a:rPr kumimoji="1" lang="ja-JP" altLang="en-US" sz="7200" b="1" dirty="0">
                <a:solidFill>
                  <a:schemeClr val="accent6">
                    <a:lumMod val="75000"/>
                  </a:schemeClr>
                </a:solidFill>
              </a:rPr>
              <a:t>歯周内科治療のご提案</a:t>
            </a:r>
            <a:endParaRPr kumimoji="1" lang="en-US" altLang="ja-JP" sz="7200" b="1" dirty="0">
              <a:solidFill>
                <a:schemeClr val="accent6">
                  <a:lumMod val="75000"/>
                </a:schemeClr>
              </a:solidFill>
            </a:endParaRPr>
          </a:p>
          <a:p>
            <a:pPr algn="ctr"/>
            <a:r>
              <a:rPr kumimoji="1" lang="ja-JP" altLang="en-US" sz="3600" b="1" dirty="0">
                <a:solidFill>
                  <a:schemeClr val="accent6">
                    <a:lumMod val="75000"/>
                  </a:schemeClr>
                </a:solidFill>
              </a:rPr>
              <a:t>～歯周病は飲み薬で改善できる！～</a:t>
            </a:r>
          </a:p>
        </p:txBody>
      </p:sp>
    </p:spTree>
    <p:extLst>
      <p:ext uri="{BB962C8B-B14F-4D97-AF65-F5344CB8AC3E}">
        <p14:creationId xmlns:p14="http://schemas.microsoft.com/office/powerpoint/2010/main" val="1808810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F44FC0A-8A0F-0E0A-3186-A02E7ACC7F64}"/>
              </a:ext>
            </a:extLst>
          </p:cNvPr>
          <p:cNvSpPr txBox="1"/>
          <p:nvPr/>
        </p:nvSpPr>
        <p:spPr>
          <a:xfrm>
            <a:off x="797113" y="951978"/>
            <a:ext cx="11077208" cy="5523500"/>
          </a:xfrm>
          <a:prstGeom prst="rect">
            <a:avLst/>
          </a:prstGeom>
          <a:noFill/>
        </p:spPr>
        <p:txBody>
          <a:bodyPr wrap="square" rtlCol="0">
            <a:spAutoFit/>
          </a:bodyPr>
          <a:lstStyle/>
          <a:p>
            <a:pPr>
              <a:lnSpc>
                <a:spcPct val="250000"/>
              </a:lnSpc>
            </a:pPr>
            <a:r>
              <a:rPr kumimoji="1" lang="ja-JP" altLang="en-US" b="1" dirty="0"/>
              <a:t>こんにちは。歯科医師の川﨑です。</a:t>
            </a:r>
            <a:endParaRPr kumimoji="1" lang="en-US" altLang="ja-JP" b="1" dirty="0"/>
          </a:p>
          <a:p>
            <a:pPr>
              <a:lnSpc>
                <a:spcPct val="250000"/>
              </a:lnSpc>
            </a:pPr>
            <a:r>
              <a:rPr kumimoji="1" lang="ja-JP" altLang="en-US" b="1" dirty="0"/>
              <a:t>今回は歯周内科治療スタートのお知らせをご案内致します。</a:t>
            </a:r>
            <a:endParaRPr kumimoji="1" lang="en-US" altLang="ja-JP" b="1" dirty="0"/>
          </a:p>
          <a:p>
            <a:pPr>
              <a:lnSpc>
                <a:spcPct val="250000"/>
              </a:lnSpc>
            </a:pPr>
            <a:r>
              <a:rPr lang="ja-JP" altLang="en-US" b="1" dirty="0"/>
              <a:t>昨年</a:t>
            </a:r>
            <a:r>
              <a:rPr lang="en-US" altLang="ja-JP" b="1" dirty="0"/>
              <a:t>11</a:t>
            </a:r>
            <a:r>
              <a:rPr lang="ja-JP" altLang="en-US" b="1" dirty="0"/>
              <a:t>月に国際歯周内科学研究会主宰のセミナーに参加し最新の歯周病治療につきまして手法並びに知識の習得を行ってまいりました。</a:t>
            </a:r>
            <a:endParaRPr lang="en-US" altLang="ja-JP" b="1" dirty="0"/>
          </a:p>
          <a:p>
            <a:pPr>
              <a:lnSpc>
                <a:spcPct val="250000"/>
              </a:lnSpc>
            </a:pPr>
            <a:r>
              <a:rPr lang="ja-JP" altLang="en-US" b="1" dirty="0"/>
              <a:t>現在、当院は歯周病原因菌遺伝子診断認定歯科医院となっております。</a:t>
            </a:r>
            <a:endParaRPr lang="en-US" altLang="ja-JP" b="1" dirty="0"/>
          </a:p>
          <a:p>
            <a:pPr>
              <a:lnSpc>
                <a:spcPct val="250000"/>
              </a:lnSpc>
            </a:pPr>
            <a:r>
              <a:rPr lang="ja-JP" altLang="en-US" b="1" dirty="0"/>
              <a:t>昨年より歯周内科治療の試験的導入をしておりまして、数多くの患者さまにご好評頂いております。</a:t>
            </a:r>
            <a:endParaRPr lang="en-US" altLang="ja-JP" b="1" dirty="0"/>
          </a:p>
          <a:p>
            <a:pPr>
              <a:lnSpc>
                <a:spcPct val="250000"/>
              </a:lnSpc>
            </a:pPr>
            <a:r>
              <a:rPr kumimoji="1" lang="ja-JP" altLang="en-US" b="1" dirty="0"/>
              <a:t>自費治療となる場合もありますが、ご興味ある方や検査ご希望の方は川﨑か歯科衛生士の出山までご相談下さい。</a:t>
            </a:r>
          </a:p>
        </p:txBody>
      </p:sp>
    </p:spTree>
    <p:extLst>
      <p:ext uri="{BB962C8B-B14F-4D97-AF65-F5344CB8AC3E}">
        <p14:creationId xmlns:p14="http://schemas.microsoft.com/office/powerpoint/2010/main" val="2738839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F66E87-FA09-B49E-6ECD-8F2E131069DE}"/>
              </a:ext>
            </a:extLst>
          </p:cNvPr>
          <p:cNvSpPr>
            <a:spLocks noGrp="1"/>
          </p:cNvSpPr>
          <p:nvPr>
            <p:ph type="ctrTitle"/>
          </p:nvPr>
        </p:nvSpPr>
        <p:spPr>
          <a:xfrm rot="10800000">
            <a:off x="4722312" y="308171"/>
            <a:ext cx="7262095" cy="656333"/>
          </a:xfrm>
        </p:spPr>
        <p:txBody>
          <a:bodyPr>
            <a:normAutofit fontScale="90000"/>
          </a:bodyPr>
          <a:lstStyle/>
          <a:p>
            <a:br>
              <a:rPr lang="en-US" altLang="ja-JP" b="0" i="0" cap="all" dirty="0">
                <a:solidFill>
                  <a:srgbClr val="101010"/>
                </a:solidFill>
                <a:effectLst/>
                <a:latin typeface="Segoe UI" panose="020B0502040204020203" pitchFamily="34" charset="0"/>
              </a:rPr>
            </a:br>
            <a:br>
              <a:rPr lang="en-US" altLang="ja-JP" dirty="0"/>
            </a:br>
            <a:endParaRPr kumimoji="1" lang="ja-JP" altLang="en-US" dirty="0"/>
          </a:p>
        </p:txBody>
      </p:sp>
      <p:sp>
        <p:nvSpPr>
          <p:cNvPr id="3" name="字幕 2">
            <a:extLst>
              <a:ext uri="{FF2B5EF4-FFF2-40B4-BE49-F238E27FC236}">
                <a16:creationId xmlns:a16="http://schemas.microsoft.com/office/drawing/2014/main" id="{4EACFB49-6CBC-759A-137F-EE98E9BD919A}"/>
              </a:ext>
            </a:extLst>
          </p:cNvPr>
          <p:cNvSpPr>
            <a:spLocks noGrp="1"/>
          </p:cNvSpPr>
          <p:nvPr>
            <p:ph type="subTitle" idx="1"/>
          </p:nvPr>
        </p:nvSpPr>
        <p:spPr>
          <a:xfrm>
            <a:off x="1523999" y="463464"/>
            <a:ext cx="9148175" cy="656336"/>
          </a:xfrm>
        </p:spPr>
        <p:txBody>
          <a:bodyPr>
            <a:normAutofit/>
          </a:bodyPr>
          <a:lstStyle/>
          <a:p>
            <a:r>
              <a:rPr kumimoji="1" lang="ja-JP" altLang="en-US" sz="2800" dirty="0">
                <a:latin typeface="メイリオ" panose="020B0604030504040204" pitchFamily="50" charset="-128"/>
                <a:ea typeface="メイリオ" panose="020B0604030504040204" pitchFamily="50" charset="-128"/>
              </a:rPr>
              <a:t>歯周病ってどんな病気？</a:t>
            </a:r>
          </a:p>
        </p:txBody>
      </p:sp>
      <p:sp>
        <p:nvSpPr>
          <p:cNvPr id="4" name="テキスト ボックス 3">
            <a:extLst>
              <a:ext uri="{FF2B5EF4-FFF2-40B4-BE49-F238E27FC236}">
                <a16:creationId xmlns:a16="http://schemas.microsoft.com/office/drawing/2014/main" id="{7930B723-CCC2-8A29-AC15-ACAEADEC3B11}"/>
              </a:ext>
            </a:extLst>
          </p:cNvPr>
          <p:cNvSpPr txBox="1"/>
          <p:nvPr/>
        </p:nvSpPr>
        <p:spPr>
          <a:xfrm>
            <a:off x="6251171" y="1119799"/>
            <a:ext cx="5469774"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1" lang="en-US" altLang="ja-JP" sz="28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1" lang="ja-JP" altLang="en-US" sz="280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mn-cs"/>
              </a:rPr>
              <a:t>歯周病は、重症化する</a:t>
            </a:r>
            <a:r>
              <a:rPr lang="ja-JP" altLang="en-US" sz="2800" dirty="0">
                <a:solidFill>
                  <a:prstClr val="black"/>
                </a:solidFill>
                <a:latin typeface="メイリオ" pitchFamily="50" charset="-128"/>
                <a:ea typeface="メイリオ" pitchFamily="50" charset="-128"/>
              </a:rPr>
              <a:t>と</a:t>
            </a:r>
            <a:r>
              <a:rPr kumimoji="1" lang="ja-JP" altLang="en-US" sz="280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mn-cs"/>
              </a:rPr>
              <a:t>骨が溶けて歯が無くなる病気です。</a:t>
            </a:r>
            <a:endParaRPr lang="en-US" altLang="ja-JP" sz="2800" dirty="0">
              <a:solidFill>
                <a:prstClr val="black"/>
              </a:solidFill>
              <a:latin typeface="メイリオ" pitchFamily="50" charset="-128"/>
              <a:ea typeface="メイリオ" pitchFamily="50" charset="-128"/>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1" lang="en-US" altLang="ja-JP" sz="280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lang="ja-JP" altLang="en-US" sz="2800" dirty="0">
                <a:solidFill>
                  <a:prstClr val="black"/>
                </a:solidFill>
                <a:latin typeface="メイリオ" pitchFamily="50" charset="-128"/>
                <a:ea typeface="メイリオ" pitchFamily="50" charset="-128"/>
              </a:rPr>
              <a:t>また、</a:t>
            </a:r>
            <a:r>
              <a:rPr kumimoji="1" lang="ja-JP" altLang="en-US" sz="280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mn-cs"/>
              </a:rPr>
              <a:t>細菌感染症なのでご家族などの身近な人にも唾液を介してうつる</a:t>
            </a:r>
            <a:r>
              <a:rPr lang="ja-JP" altLang="en-US" sz="2800" dirty="0">
                <a:solidFill>
                  <a:prstClr val="black"/>
                </a:solidFill>
                <a:latin typeface="メイリオ" pitchFamily="50" charset="-128"/>
                <a:ea typeface="メイリオ" pitchFamily="50" charset="-128"/>
              </a:rPr>
              <a:t>可能性があります。</a:t>
            </a:r>
            <a:endParaRPr kumimoji="1" lang="en-US" altLang="ja-JP" sz="280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ja-JP" sz="2800" dirty="0">
              <a:solidFill>
                <a:prstClr val="black"/>
              </a:solidFill>
              <a:latin typeface="メイリオ" pitchFamily="50" charset="-128"/>
              <a:ea typeface="メイリオ" pitchFamily="50" charset="-128"/>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ja-JP" sz="2800" b="1" dirty="0">
              <a:solidFill>
                <a:prstClr val="black"/>
              </a:solidFill>
              <a:latin typeface="メイリオ" pitchFamily="50" charset="-128"/>
              <a:ea typeface="メイリオ" pitchFamily="50" charset="-128"/>
            </a:endParaRPr>
          </a:p>
        </p:txBody>
      </p:sp>
      <p:pic>
        <p:nvPicPr>
          <p:cNvPr id="7" name="図 6">
            <a:extLst>
              <a:ext uri="{FF2B5EF4-FFF2-40B4-BE49-F238E27FC236}">
                <a16:creationId xmlns:a16="http://schemas.microsoft.com/office/drawing/2014/main" id="{21DEBA0E-3328-BE89-7656-A18009F0E596}"/>
              </a:ext>
            </a:extLst>
          </p:cNvPr>
          <p:cNvPicPr>
            <a:picLocks noChangeAspect="1"/>
          </p:cNvPicPr>
          <p:nvPr/>
        </p:nvPicPr>
        <p:blipFill>
          <a:blip r:embed="rId2"/>
          <a:stretch>
            <a:fillRect/>
          </a:stretch>
        </p:blipFill>
        <p:spPr>
          <a:xfrm>
            <a:off x="1185879" y="1017439"/>
            <a:ext cx="4056006" cy="1148500"/>
          </a:xfrm>
          <a:prstGeom prst="rect">
            <a:avLst/>
          </a:prstGeom>
        </p:spPr>
      </p:pic>
      <p:pic>
        <p:nvPicPr>
          <p:cNvPr id="13" name="図 12">
            <a:extLst>
              <a:ext uri="{FF2B5EF4-FFF2-40B4-BE49-F238E27FC236}">
                <a16:creationId xmlns:a16="http://schemas.microsoft.com/office/drawing/2014/main" id="{F0EE4CDC-D536-BC61-703B-0A9DD28D71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r="65976"/>
          <a:stretch/>
        </p:blipFill>
        <p:spPr>
          <a:xfrm>
            <a:off x="1037492" y="2336637"/>
            <a:ext cx="1250685" cy="1220725"/>
          </a:xfrm>
          <a:prstGeom prst="rect">
            <a:avLst/>
          </a:prstGeom>
        </p:spPr>
      </p:pic>
      <p:pic>
        <p:nvPicPr>
          <p:cNvPr id="14" name="図 13">
            <a:extLst>
              <a:ext uri="{FF2B5EF4-FFF2-40B4-BE49-F238E27FC236}">
                <a16:creationId xmlns:a16="http://schemas.microsoft.com/office/drawing/2014/main" id="{667FFEB8-F873-490A-4D7B-E25E35A421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r="66449"/>
          <a:stretch/>
        </p:blipFill>
        <p:spPr>
          <a:xfrm>
            <a:off x="3184849" y="2336637"/>
            <a:ext cx="1233298" cy="1220725"/>
          </a:xfrm>
          <a:prstGeom prst="rect">
            <a:avLst/>
          </a:prstGeom>
        </p:spPr>
      </p:pic>
      <p:pic>
        <p:nvPicPr>
          <p:cNvPr id="16" name="図 15">
            <a:extLst>
              <a:ext uri="{FF2B5EF4-FFF2-40B4-BE49-F238E27FC236}">
                <a16:creationId xmlns:a16="http://schemas.microsoft.com/office/drawing/2014/main" id="{A79E29B0-10F8-5589-4FE6-BE87405B03E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8096" y="3519662"/>
            <a:ext cx="1496834" cy="1047784"/>
          </a:xfrm>
          <a:prstGeom prst="rect">
            <a:avLst/>
          </a:prstGeom>
        </p:spPr>
      </p:pic>
      <p:cxnSp>
        <p:nvCxnSpPr>
          <p:cNvPr id="20" name="直線矢印コネクタ 19">
            <a:extLst>
              <a:ext uri="{FF2B5EF4-FFF2-40B4-BE49-F238E27FC236}">
                <a16:creationId xmlns:a16="http://schemas.microsoft.com/office/drawing/2014/main" id="{F1654C70-ED18-A9A7-7140-8D12692E6F5F}"/>
              </a:ext>
            </a:extLst>
          </p:cNvPr>
          <p:cNvCxnSpPr>
            <a:cxnSpLocks/>
          </p:cNvCxnSpPr>
          <p:nvPr/>
        </p:nvCxnSpPr>
        <p:spPr>
          <a:xfrm>
            <a:off x="1939699" y="2840661"/>
            <a:ext cx="1365567"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a:extLst>
              <a:ext uri="{FF2B5EF4-FFF2-40B4-BE49-F238E27FC236}">
                <a16:creationId xmlns:a16="http://schemas.microsoft.com/office/drawing/2014/main" id="{FA0A22A0-A866-81D7-A1B5-22A4220346EF}"/>
              </a:ext>
            </a:extLst>
          </p:cNvPr>
          <p:cNvCxnSpPr>
            <a:cxnSpLocks/>
          </p:cNvCxnSpPr>
          <p:nvPr/>
        </p:nvCxnSpPr>
        <p:spPr>
          <a:xfrm flipH="1">
            <a:off x="2671453" y="2843408"/>
            <a:ext cx="17506" cy="71395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E6D104A9-795E-5EC2-DE61-F561B2BB057C}"/>
              </a:ext>
            </a:extLst>
          </p:cNvPr>
          <p:cNvSpPr txBox="1"/>
          <p:nvPr/>
        </p:nvSpPr>
        <p:spPr>
          <a:xfrm>
            <a:off x="2067099" y="2442105"/>
            <a:ext cx="1338828" cy="369332"/>
          </a:xfrm>
          <a:prstGeom prst="rect">
            <a:avLst/>
          </a:prstGeom>
          <a:noFill/>
        </p:spPr>
        <p:txBody>
          <a:bodyPr wrap="none" rtlCol="0">
            <a:spAutoFit/>
          </a:bodyPr>
          <a:lstStyle/>
          <a:p>
            <a:r>
              <a:rPr kumimoji="1" lang="ja-JP" altLang="en-US" dirty="0">
                <a:solidFill>
                  <a:srgbClr val="FF0000"/>
                </a:solidFill>
              </a:rPr>
              <a:t>夫婦間感染</a:t>
            </a:r>
          </a:p>
        </p:txBody>
      </p:sp>
      <p:sp>
        <p:nvSpPr>
          <p:cNvPr id="27" name="テキスト ボックス 26">
            <a:extLst>
              <a:ext uri="{FF2B5EF4-FFF2-40B4-BE49-F238E27FC236}">
                <a16:creationId xmlns:a16="http://schemas.microsoft.com/office/drawing/2014/main" id="{86EFDDA2-B0A2-C2D2-0D18-7CFBBEFBF31C}"/>
              </a:ext>
            </a:extLst>
          </p:cNvPr>
          <p:cNvSpPr txBox="1"/>
          <p:nvPr/>
        </p:nvSpPr>
        <p:spPr>
          <a:xfrm>
            <a:off x="2031182" y="3208425"/>
            <a:ext cx="1338828" cy="369332"/>
          </a:xfrm>
          <a:prstGeom prst="rect">
            <a:avLst/>
          </a:prstGeom>
          <a:noFill/>
        </p:spPr>
        <p:txBody>
          <a:bodyPr wrap="none" rtlCol="0">
            <a:spAutoFit/>
          </a:bodyPr>
          <a:lstStyle/>
          <a:p>
            <a:r>
              <a:rPr kumimoji="1" lang="ja-JP" altLang="en-US" dirty="0">
                <a:solidFill>
                  <a:srgbClr val="FF0000"/>
                </a:solidFill>
              </a:rPr>
              <a:t>親子間感染</a:t>
            </a:r>
          </a:p>
        </p:txBody>
      </p:sp>
    </p:spTree>
    <p:extLst>
      <p:ext uri="{BB962C8B-B14F-4D97-AF65-F5344CB8AC3E}">
        <p14:creationId xmlns:p14="http://schemas.microsoft.com/office/powerpoint/2010/main" val="1262818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4653DE-CEC0-AC47-FD04-2B5486710BE2}"/>
              </a:ext>
            </a:extLst>
          </p:cNvPr>
          <p:cNvSpPr>
            <a:spLocks noGrp="1"/>
          </p:cNvSpPr>
          <p:nvPr>
            <p:ph type="title"/>
          </p:nvPr>
        </p:nvSpPr>
        <p:spPr/>
        <p:txBody>
          <a:bodyPr>
            <a:normAutofit/>
          </a:bodyPr>
          <a:lstStyle/>
          <a:p>
            <a:pPr algn="ctr"/>
            <a:r>
              <a:rPr kumimoji="1" lang="ja-JP" altLang="en-US" sz="2800" dirty="0">
                <a:latin typeface="メイリオ" panose="020B0604030504040204" pitchFamily="50" charset="-128"/>
                <a:ea typeface="メイリオ" panose="020B0604030504040204" pitchFamily="50" charset="-128"/>
              </a:rPr>
              <a:t>歯周病菌は</a:t>
            </a:r>
            <a:r>
              <a:rPr lang="ja-JP" altLang="en-US" sz="2800" dirty="0">
                <a:latin typeface="メイリオ" panose="020B0604030504040204" pitchFamily="50" charset="-128"/>
                <a:ea typeface="メイリオ" panose="020B0604030504040204" pitchFamily="50" charset="-128"/>
              </a:rPr>
              <a:t>全身</a:t>
            </a:r>
            <a:r>
              <a:rPr kumimoji="1" lang="ja-JP" altLang="en-US" sz="2800" dirty="0">
                <a:latin typeface="メイリオ" panose="020B0604030504040204" pitchFamily="50" charset="-128"/>
                <a:ea typeface="メイリオ" panose="020B0604030504040204" pitchFamily="50" charset="-128"/>
              </a:rPr>
              <a:t>にも悪影響！</a:t>
            </a:r>
          </a:p>
        </p:txBody>
      </p:sp>
      <p:sp>
        <p:nvSpPr>
          <p:cNvPr id="3" name="テキスト ボックス 2">
            <a:extLst>
              <a:ext uri="{FF2B5EF4-FFF2-40B4-BE49-F238E27FC236}">
                <a16:creationId xmlns:a16="http://schemas.microsoft.com/office/drawing/2014/main" id="{2D104265-E6B1-CF4D-1C93-88AED892C573}"/>
              </a:ext>
            </a:extLst>
          </p:cNvPr>
          <p:cNvSpPr txBox="1"/>
          <p:nvPr/>
        </p:nvSpPr>
        <p:spPr>
          <a:xfrm>
            <a:off x="6826685" y="2091847"/>
            <a:ext cx="452711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ja-JP" altLang="en-US" sz="2800" dirty="0">
                <a:solidFill>
                  <a:prstClr val="black"/>
                </a:solidFill>
                <a:latin typeface="メイリオ" pitchFamily="50" charset="-128"/>
                <a:ea typeface="メイリオ" pitchFamily="50" charset="-128"/>
              </a:rPr>
              <a:t>歯周病菌は血液に入ると様々な病気を引き起こす事があります。</a:t>
            </a:r>
            <a:endParaRPr lang="en-US" altLang="ja-JP" sz="2800" dirty="0">
              <a:solidFill>
                <a:prstClr val="black"/>
              </a:solidFill>
              <a:latin typeface="メイリオ" pitchFamily="50" charset="-128"/>
              <a:ea typeface="メイリオ" pitchFamily="50" charset="-128"/>
            </a:endParaRPr>
          </a:p>
        </p:txBody>
      </p:sp>
      <p:pic>
        <p:nvPicPr>
          <p:cNvPr id="8" name="図 7">
            <a:extLst>
              <a:ext uri="{FF2B5EF4-FFF2-40B4-BE49-F238E27FC236}">
                <a16:creationId xmlns:a16="http://schemas.microsoft.com/office/drawing/2014/main" id="{9B65442C-F5D9-C90E-E70A-2DF20B5FAB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097" y="1867117"/>
            <a:ext cx="4286250" cy="3219450"/>
          </a:xfrm>
          <a:prstGeom prst="rect">
            <a:avLst/>
          </a:prstGeom>
        </p:spPr>
      </p:pic>
    </p:spTree>
    <p:extLst>
      <p:ext uri="{BB962C8B-B14F-4D97-AF65-F5344CB8AC3E}">
        <p14:creationId xmlns:p14="http://schemas.microsoft.com/office/powerpoint/2010/main" val="3302492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0A9708-BD91-6D7B-1D9F-287EFE2FA8F7}"/>
              </a:ext>
            </a:extLst>
          </p:cNvPr>
          <p:cNvSpPr>
            <a:spLocks noGrp="1"/>
          </p:cNvSpPr>
          <p:nvPr>
            <p:ph type="title"/>
          </p:nvPr>
        </p:nvSpPr>
        <p:spPr/>
        <p:txBody>
          <a:bodyPr>
            <a:normAutofit/>
          </a:bodyPr>
          <a:lstStyle/>
          <a:p>
            <a:pPr algn="ctr"/>
            <a:r>
              <a:rPr kumimoji="1" lang="ja-JP" altLang="en-US" sz="2800" dirty="0">
                <a:latin typeface="メイリオ" panose="020B0604030504040204" pitchFamily="50" charset="-128"/>
                <a:ea typeface="メイリオ" panose="020B0604030504040204" pitchFamily="50" charset="-128"/>
              </a:rPr>
              <a:t>歯周病を予防するには？</a:t>
            </a:r>
          </a:p>
        </p:txBody>
      </p:sp>
      <p:sp>
        <p:nvSpPr>
          <p:cNvPr id="3" name="テキスト ボックス 2">
            <a:extLst>
              <a:ext uri="{FF2B5EF4-FFF2-40B4-BE49-F238E27FC236}">
                <a16:creationId xmlns:a16="http://schemas.microsoft.com/office/drawing/2014/main" id="{E6FBA54D-E428-786B-70B2-3993D4E7CCA3}"/>
              </a:ext>
            </a:extLst>
          </p:cNvPr>
          <p:cNvSpPr txBox="1"/>
          <p:nvPr/>
        </p:nvSpPr>
        <p:spPr>
          <a:xfrm>
            <a:off x="6351373" y="1690687"/>
            <a:ext cx="5002427" cy="2062103"/>
          </a:xfrm>
          <a:prstGeom prst="rect">
            <a:avLst/>
          </a:prstGeom>
          <a:no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まず、定期的な検診を行なう様にして行きましょう。</a:t>
            </a:r>
            <a:endParaRPr kumimoji="1" lang="en-US" altLang="ja-JP" sz="28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①お口や歯茎の検査</a:t>
            </a:r>
            <a:endParaRPr kumimoji="1"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②顕微鏡を使った歯茎の細菌検査</a:t>
            </a:r>
            <a:endParaRPr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③（</a:t>
            </a:r>
            <a:r>
              <a:rPr kumimoji="1" lang="en-US" altLang="ja-JP" sz="2400" dirty="0">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ご要望に応じて）</a:t>
            </a:r>
            <a:r>
              <a:rPr kumimoji="1" lang="en-US" altLang="ja-JP" sz="2400" dirty="0">
                <a:latin typeface="メイリオ" panose="020B0604030504040204" pitchFamily="50" charset="-128"/>
                <a:ea typeface="メイリオ" panose="020B0604030504040204" pitchFamily="50" charset="-128"/>
              </a:rPr>
              <a:t>DNA</a:t>
            </a:r>
            <a:r>
              <a:rPr kumimoji="1" lang="ja-JP" altLang="en-US" sz="2400" dirty="0">
                <a:latin typeface="メイリオ" panose="020B0604030504040204" pitchFamily="50" charset="-128"/>
                <a:ea typeface="メイリオ" panose="020B0604030504040204" pitchFamily="50" charset="-128"/>
              </a:rPr>
              <a:t>検査</a:t>
            </a:r>
          </a:p>
        </p:txBody>
      </p:sp>
      <p:pic>
        <p:nvPicPr>
          <p:cNvPr id="4" name="らせん状菌２.wmv">
            <a:hlinkClick r:id="" action="ppaction://media"/>
            <a:extLst>
              <a:ext uri="{FF2B5EF4-FFF2-40B4-BE49-F238E27FC236}">
                <a16:creationId xmlns:a16="http://schemas.microsoft.com/office/drawing/2014/main" id="{3C7C6294-0C84-C784-B87B-4EF8FCC48ECF}"/>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36113" y="1381083"/>
            <a:ext cx="2013246" cy="1509934"/>
          </a:xfrm>
          <a:prstGeom prst="flowChartAlternateProcess">
            <a:avLst/>
          </a:prstGeom>
        </p:spPr>
      </p:pic>
      <p:sp>
        <p:nvSpPr>
          <p:cNvPr id="6" name="テキスト ボックス 5">
            <a:extLst>
              <a:ext uri="{FF2B5EF4-FFF2-40B4-BE49-F238E27FC236}">
                <a16:creationId xmlns:a16="http://schemas.microsoft.com/office/drawing/2014/main" id="{23EE41DC-F0C8-B7FF-0F98-C45854C37D50}"/>
              </a:ext>
            </a:extLst>
          </p:cNvPr>
          <p:cNvSpPr txBox="1"/>
          <p:nvPr/>
        </p:nvSpPr>
        <p:spPr>
          <a:xfrm>
            <a:off x="988738" y="2891017"/>
            <a:ext cx="1107996" cy="369332"/>
          </a:xfrm>
          <a:prstGeom prst="rect">
            <a:avLst/>
          </a:prstGeom>
          <a:noFill/>
        </p:spPr>
        <p:txBody>
          <a:bodyPr wrap="none" rtlCol="0">
            <a:spAutoFit/>
          </a:bodyPr>
          <a:lstStyle/>
          <a:p>
            <a:r>
              <a:rPr kumimoji="1" lang="ja-JP" altLang="en-US" dirty="0"/>
              <a:t>らせん菌</a:t>
            </a:r>
          </a:p>
        </p:txBody>
      </p:sp>
      <p:pic>
        <p:nvPicPr>
          <p:cNvPr id="8" name="カンジダ.wmv">
            <a:hlinkClick r:id="" action="ppaction://media"/>
            <a:extLst>
              <a:ext uri="{FF2B5EF4-FFF2-40B4-BE49-F238E27FC236}">
                <a16:creationId xmlns:a16="http://schemas.microsoft.com/office/drawing/2014/main" id="{0EE200FF-8073-B3F8-7173-6345DBF2C8B9}"/>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3001984" y="1306315"/>
            <a:ext cx="2112934" cy="1584701"/>
          </a:xfrm>
          <a:prstGeom prst="flowChartAlternateProcess">
            <a:avLst/>
          </a:prstGeom>
        </p:spPr>
      </p:pic>
      <p:sp>
        <p:nvSpPr>
          <p:cNvPr id="9" name="テキスト ボックス 8">
            <a:extLst>
              <a:ext uri="{FF2B5EF4-FFF2-40B4-BE49-F238E27FC236}">
                <a16:creationId xmlns:a16="http://schemas.microsoft.com/office/drawing/2014/main" id="{98B31B51-9BF3-5508-B680-8AD7092FF707}"/>
              </a:ext>
            </a:extLst>
          </p:cNvPr>
          <p:cNvSpPr txBox="1"/>
          <p:nvPr/>
        </p:nvSpPr>
        <p:spPr>
          <a:xfrm>
            <a:off x="3432132" y="2891017"/>
            <a:ext cx="877163" cy="369332"/>
          </a:xfrm>
          <a:prstGeom prst="rect">
            <a:avLst/>
          </a:prstGeom>
          <a:noFill/>
        </p:spPr>
        <p:txBody>
          <a:bodyPr wrap="none" rtlCol="0">
            <a:spAutoFit/>
          </a:bodyPr>
          <a:lstStyle/>
          <a:p>
            <a:r>
              <a:rPr kumimoji="1" lang="ja-JP" altLang="en-US" dirty="0"/>
              <a:t>カビ菌</a:t>
            </a:r>
          </a:p>
        </p:txBody>
      </p:sp>
      <p:pic>
        <p:nvPicPr>
          <p:cNvPr id="10" name="歯肉アメーバ_0002.wmv">
            <a:hlinkClick r:id="" action="ppaction://media"/>
            <a:extLst>
              <a:ext uri="{FF2B5EF4-FFF2-40B4-BE49-F238E27FC236}">
                <a16:creationId xmlns:a16="http://schemas.microsoft.com/office/drawing/2014/main" id="{628CADF9-BE9B-7A36-C52A-7D0056992312}"/>
              </a:ext>
            </a:extLst>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536113" y="3378994"/>
            <a:ext cx="2183798" cy="1637849"/>
          </a:xfrm>
          <a:prstGeom prst="flowChartAlternateProcess">
            <a:avLst/>
          </a:prstGeom>
        </p:spPr>
      </p:pic>
      <p:sp>
        <p:nvSpPr>
          <p:cNvPr id="11" name="テキスト ボックス 10">
            <a:extLst>
              <a:ext uri="{FF2B5EF4-FFF2-40B4-BE49-F238E27FC236}">
                <a16:creationId xmlns:a16="http://schemas.microsoft.com/office/drawing/2014/main" id="{0880C66F-8983-D145-49E1-8851DDBAA2BA}"/>
              </a:ext>
            </a:extLst>
          </p:cNvPr>
          <p:cNvSpPr txBox="1"/>
          <p:nvPr/>
        </p:nvSpPr>
        <p:spPr>
          <a:xfrm>
            <a:off x="838200" y="4989276"/>
            <a:ext cx="1569660" cy="369332"/>
          </a:xfrm>
          <a:prstGeom prst="rect">
            <a:avLst/>
          </a:prstGeom>
          <a:noFill/>
        </p:spPr>
        <p:txBody>
          <a:bodyPr wrap="none" rtlCol="0">
            <a:spAutoFit/>
          </a:bodyPr>
          <a:lstStyle/>
          <a:p>
            <a:r>
              <a:rPr kumimoji="1" lang="ja-JP" altLang="en-US" dirty="0"/>
              <a:t>歯肉アメーバ</a:t>
            </a:r>
          </a:p>
        </p:txBody>
      </p:sp>
      <p:pic>
        <p:nvPicPr>
          <p:cNvPr id="12" name="トリコモナス.wmv">
            <a:hlinkClick r:id="" action="ppaction://media"/>
            <a:extLst>
              <a:ext uri="{FF2B5EF4-FFF2-40B4-BE49-F238E27FC236}">
                <a16:creationId xmlns:a16="http://schemas.microsoft.com/office/drawing/2014/main" id="{44FF6AB7-FD5F-1BA1-16FC-09EEA6A7A8DA}"/>
              </a:ext>
            </a:extLst>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3038335" y="3351822"/>
            <a:ext cx="2112936" cy="1584702"/>
          </a:xfrm>
          <a:prstGeom prst="flowChartAlternateProcess">
            <a:avLst/>
          </a:prstGeom>
        </p:spPr>
      </p:pic>
      <p:sp>
        <p:nvSpPr>
          <p:cNvPr id="13" name="テキスト ボックス 12">
            <a:extLst>
              <a:ext uri="{FF2B5EF4-FFF2-40B4-BE49-F238E27FC236}">
                <a16:creationId xmlns:a16="http://schemas.microsoft.com/office/drawing/2014/main" id="{1A08ABDE-8E7F-DFD0-02A6-FF330EBEB24F}"/>
              </a:ext>
            </a:extLst>
          </p:cNvPr>
          <p:cNvSpPr txBox="1"/>
          <p:nvPr/>
        </p:nvSpPr>
        <p:spPr>
          <a:xfrm>
            <a:off x="3119946" y="4989276"/>
            <a:ext cx="2031325" cy="369332"/>
          </a:xfrm>
          <a:prstGeom prst="rect">
            <a:avLst/>
          </a:prstGeom>
          <a:noFill/>
        </p:spPr>
        <p:txBody>
          <a:bodyPr wrap="none" rtlCol="0">
            <a:spAutoFit/>
          </a:bodyPr>
          <a:lstStyle/>
          <a:p>
            <a:r>
              <a:rPr lang="ja-JP" altLang="en-US" dirty="0"/>
              <a:t>口腔トリコモナス</a:t>
            </a:r>
            <a:endParaRPr lang="en-US" altLang="ja-JP" dirty="0"/>
          </a:p>
        </p:txBody>
      </p:sp>
      <p:pic>
        <p:nvPicPr>
          <p:cNvPr id="5" name="図 2">
            <a:extLst>
              <a:ext uri="{FF2B5EF4-FFF2-40B4-BE49-F238E27FC236}">
                <a16:creationId xmlns:a16="http://schemas.microsoft.com/office/drawing/2014/main" id="{304A2876-6AB5-52BA-EA28-54F49E3E43EC}"/>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604733">
            <a:off x="6682389" y="4531493"/>
            <a:ext cx="1271639" cy="127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A85244AB-E4DA-0155-A0C3-51957D2D2C1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9176527">
            <a:off x="9871474" y="4604644"/>
            <a:ext cx="846365" cy="1176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テキスト ボックス 13">
            <a:extLst>
              <a:ext uri="{FF2B5EF4-FFF2-40B4-BE49-F238E27FC236}">
                <a16:creationId xmlns:a16="http://schemas.microsoft.com/office/drawing/2014/main" id="{47EB4490-E3A1-DCA9-995C-FC16D72AF06E}"/>
              </a:ext>
            </a:extLst>
          </p:cNvPr>
          <p:cNvSpPr txBox="1"/>
          <p:nvPr/>
        </p:nvSpPr>
        <p:spPr>
          <a:xfrm>
            <a:off x="6776581" y="5773522"/>
            <a:ext cx="1569660" cy="369332"/>
          </a:xfrm>
          <a:prstGeom prst="rect">
            <a:avLst/>
          </a:prstGeom>
          <a:noFill/>
        </p:spPr>
        <p:txBody>
          <a:bodyPr wrap="none" rtlCol="0">
            <a:spAutoFit/>
          </a:bodyPr>
          <a:lstStyle/>
          <a:p>
            <a:r>
              <a:rPr kumimoji="1" lang="ja-JP" altLang="en-US" dirty="0"/>
              <a:t>位相差顕微鏡</a:t>
            </a:r>
            <a:endParaRPr kumimoji="1" lang="en-US" altLang="ja-JP" dirty="0"/>
          </a:p>
        </p:txBody>
      </p:sp>
      <p:sp>
        <p:nvSpPr>
          <p:cNvPr id="15" name="テキスト ボックス 14">
            <a:extLst>
              <a:ext uri="{FF2B5EF4-FFF2-40B4-BE49-F238E27FC236}">
                <a16:creationId xmlns:a16="http://schemas.microsoft.com/office/drawing/2014/main" id="{E715656A-0014-B08A-238A-70501FCAEA5C}"/>
              </a:ext>
            </a:extLst>
          </p:cNvPr>
          <p:cNvSpPr txBox="1"/>
          <p:nvPr/>
        </p:nvSpPr>
        <p:spPr>
          <a:xfrm>
            <a:off x="9983244" y="5915375"/>
            <a:ext cx="678391" cy="369332"/>
          </a:xfrm>
          <a:prstGeom prst="rect">
            <a:avLst/>
          </a:prstGeom>
          <a:noFill/>
        </p:spPr>
        <p:txBody>
          <a:bodyPr wrap="none" rtlCol="0">
            <a:spAutoFit/>
          </a:bodyPr>
          <a:lstStyle/>
          <a:p>
            <a:r>
              <a:rPr kumimoji="1" lang="en-US" altLang="ja-JP" dirty="0"/>
              <a:t>DNA</a:t>
            </a:r>
            <a:endParaRPr kumimoji="1" lang="ja-JP" altLang="en-US" dirty="0"/>
          </a:p>
        </p:txBody>
      </p:sp>
      <p:sp>
        <p:nvSpPr>
          <p:cNvPr id="16" name="テキスト ボックス 15">
            <a:extLst>
              <a:ext uri="{FF2B5EF4-FFF2-40B4-BE49-F238E27FC236}">
                <a16:creationId xmlns:a16="http://schemas.microsoft.com/office/drawing/2014/main" id="{BA176F98-10BE-8D54-08D4-70C1696D5A48}"/>
              </a:ext>
            </a:extLst>
          </p:cNvPr>
          <p:cNvSpPr txBox="1"/>
          <p:nvPr/>
        </p:nvSpPr>
        <p:spPr>
          <a:xfrm>
            <a:off x="536113" y="5546043"/>
            <a:ext cx="5262979" cy="369332"/>
          </a:xfrm>
          <a:prstGeom prst="rect">
            <a:avLst/>
          </a:prstGeom>
          <a:noFill/>
        </p:spPr>
        <p:txBody>
          <a:bodyPr wrap="none" rtlCol="0">
            <a:spAutoFit/>
          </a:bodyPr>
          <a:lstStyle/>
          <a:p>
            <a:r>
              <a:rPr lang="ja-JP" altLang="en-US" dirty="0"/>
              <a:t>写真の様な細菌を顕微鏡で見ることができます。</a:t>
            </a:r>
            <a:endParaRPr kumimoji="1" lang="ja-JP" altLang="en-US" dirty="0"/>
          </a:p>
        </p:txBody>
      </p:sp>
    </p:spTree>
    <p:extLst>
      <p:ext uri="{BB962C8B-B14F-4D97-AF65-F5344CB8AC3E}">
        <p14:creationId xmlns:p14="http://schemas.microsoft.com/office/powerpoint/2010/main" val="12974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62" fill="hold"/>
                                        <p:tgtEl>
                                          <p:spTgt spid="4"/>
                                        </p:tgtEl>
                                      </p:cBhvr>
                                    </p:cmd>
                                  </p:childTnLst>
                                </p:cTn>
                              </p:par>
                              <p:par>
                                <p:cTn id="7" presetID="1" presetClass="mediacall" presetSubtype="0" fill="hold" nodeType="withEffect">
                                  <p:stCondLst>
                                    <p:cond delay="0"/>
                                  </p:stCondLst>
                                  <p:childTnLst>
                                    <p:cmd type="call" cmd="playFrom(0.0)">
                                      <p:cBhvr>
                                        <p:cTn id="8" dur="19669" fill="hold"/>
                                        <p:tgtEl>
                                          <p:spTgt spid="8"/>
                                        </p:tgtEl>
                                      </p:cBhvr>
                                    </p:cmd>
                                  </p:childTnLst>
                                </p:cTn>
                              </p:par>
                              <p:par>
                                <p:cTn id="9" presetID="1" presetClass="mediacall" presetSubtype="0" fill="hold" nodeType="withEffect">
                                  <p:stCondLst>
                                    <p:cond delay="0"/>
                                  </p:stCondLst>
                                  <p:childTnLst>
                                    <p:cmd type="call" cmd="playFrom(0.0)">
                                      <p:cBhvr>
                                        <p:cTn id="10" dur="14634" fill="hold"/>
                                        <p:tgtEl>
                                          <p:spTgt spid="10"/>
                                        </p:tgtEl>
                                      </p:cBhvr>
                                    </p:cmd>
                                  </p:childTnLst>
                                </p:cTn>
                              </p:par>
                              <p:par>
                                <p:cTn id="11" presetID="1" presetClass="mediacall" presetSubtype="0" fill="hold" nodeType="withEffect">
                                  <p:stCondLst>
                                    <p:cond delay="0"/>
                                  </p:stCondLst>
                                  <p:childTnLst>
                                    <p:cmd type="call" cmd="playFrom(0.0)">
                                      <p:cBhvr>
                                        <p:cTn id="12" dur="1954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vol="80000">
                <p:cTn id="18" repeatCount="indefinite" fill="remove" display="0">
                  <p:stCondLst>
                    <p:cond delay="indefinite"/>
                  </p:stCondLst>
                </p:cTn>
                <p:tgtEl>
                  <p:spTgt spid="4"/>
                </p:tgtEl>
              </p:cMediaNode>
            </p:video>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withEffect">
                                  <p:stCondLst>
                                    <p:cond delay="0"/>
                                  </p:stCondLst>
                                  <p:childTnLst>
                                    <p:cmd type="call" cmd="togglePause">
                                      <p:cBhvr>
                                        <p:cTn id="23" dur="1" fill="hold"/>
                                        <p:tgtEl>
                                          <p:spTgt spid="8"/>
                                        </p:tgtEl>
                                      </p:cBhvr>
                                    </p:cmd>
                                  </p:childTnLst>
                                </p:cTn>
                              </p:par>
                            </p:childTnLst>
                          </p:cTn>
                        </p:par>
                      </p:childTnLst>
                    </p:cTn>
                  </p:par>
                </p:childTnLst>
              </p:cTn>
              <p:nextCondLst>
                <p:cond evt="onClick" delay="0">
                  <p:tgtEl>
                    <p:spTgt spid="8"/>
                  </p:tgtEl>
                </p:cond>
              </p:nextCondLst>
            </p:seq>
            <p:video>
              <p:cMediaNode vol="80000">
                <p:cTn id="24" repeatCount="indefinite" fill="remove" display="0">
                  <p:stCondLst>
                    <p:cond delay="indefinite"/>
                  </p:stCondLst>
                </p:cTn>
                <p:tgtEl>
                  <p:spTgt spid="8"/>
                </p:tgtEl>
              </p:cMediaNode>
            </p:video>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withEffect">
                                  <p:stCondLst>
                                    <p:cond delay="0"/>
                                  </p:stCondLst>
                                  <p:childTnLst>
                                    <p:cmd type="call" cmd="togglePause">
                                      <p:cBhvr>
                                        <p:cTn id="29" dur="1" fill="hold"/>
                                        <p:tgtEl>
                                          <p:spTgt spid="10"/>
                                        </p:tgtEl>
                                      </p:cBhvr>
                                    </p:cmd>
                                  </p:childTnLst>
                                </p:cTn>
                              </p:par>
                            </p:childTnLst>
                          </p:cTn>
                        </p:par>
                      </p:childTnLst>
                    </p:cTn>
                  </p:par>
                </p:childTnLst>
              </p:cTn>
              <p:nextCondLst>
                <p:cond evt="onClick" delay="0">
                  <p:tgtEl>
                    <p:spTgt spid="10"/>
                  </p:tgtEl>
                </p:cond>
              </p:nextCondLst>
            </p:seq>
            <p:video>
              <p:cMediaNode vol="80000">
                <p:cTn id="30" repeatCount="indefinite" fill="remove" display="0">
                  <p:stCondLst>
                    <p:cond delay="indefinite"/>
                  </p:stCondLst>
                </p:cTn>
                <p:tgtEl>
                  <p:spTgt spid="10"/>
                </p:tgtEl>
              </p:cMediaNode>
            </p:video>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withEffect">
                                  <p:stCondLst>
                                    <p:cond delay="0"/>
                                  </p:stCondLst>
                                  <p:childTnLst>
                                    <p:cmd type="call" cmd="togglePause">
                                      <p:cBhvr>
                                        <p:cTn id="35" dur="1" fill="hold"/>
                                        <p:tgtEl>
                                          <p:spTgt spid="12"/>
                                        </p:tgtEl>
                                      </p:cBhvr>
                                    </p:cmd>
                                  </p:childTnLst>
                                </p:cTn>
                              </p:par>
                            </p:childTnLst>
                          </p:cTn>
                        </p:par>
                      </p:childTnLst>
                    </p:cTn>
                  </p:par>
                </p:childTnLst>
              </p:cTn>
              <p:nextCondLst>
                <p:cond evt="onClick" delay="0">
                  <p:tgtEl>
                    <p:spTgt spid="12"/>
                  </p:tgtEl>
                </p:cond>
              </p:nextCondLst>
            </p:seq>
            <p:video>
              <p:cMediaNode vol="80000">
                <p:cTn id="36" repeatCount="indefinite" fill="remove" display="0">
                  <p:stCondLst>
                    <p:cond delay="indefinite"/>
                  </p:stCondLst>
                </p:cTn>
                <p:tgtEl>
                  <p:spTgt spid="1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470E14-D6CB-DBA3-E3FF-B6AE36AD9F7D}"/>
              </a:ext>
            </a:extLst>
          </p:cNvPr>
          <p:cNvSpPr>
            <a:spLocks noGrp="1"/>
          </p:cNvSpPr>
          <p:nvPr>
            <p:ph type="title"/>
          </p:nvPr>
        </p:nvSpPr>
        <p:spPr/>
        <p:txBody>
          <a:bodyPr>
            <a:normAutofit/>
          </a:bodyPr>
          <a:lstStyle/>
          <a:p>
            <a:pPr algn="ctr"/>
            <a:r>
              <a:rPr kumimoji="1" lang="ja-JP" altLang="en-US" sz="2800" dirty="0">
                <a:latin typeface="メイリオ" panose="020B0604030504040204" pitchFamily="50" charset="-128"/>
                <a:ea typeface="メイリオ" panose="020B0604030504040204" pitchFamily="50" charset="-128"/>
              </a:rPr>
              <a:t>どんな治療をするの？</a:t>
            </a:r>
          </a:p>
        </p:txBody>
      </p:sp>
      <p:sp>
        <p:nvSpPr>
          <p:cNvPr id="4" name="テキスト ボックス 3">
            <a:extLst>
              <a:ext uri="{FF2B5EF4-FFF2-40B4-BE49-F238E27FC236}">
                <a16:creationId xmlns:a16="http://schemas.microsoft.com/office/drawing/2014/main" id="{5289D10D-01DF-5484-0A39-9F03FA67DC5D}"/>
              </a:ext>
            </a:extLst>
          </p:cNvPr>
          <p:cNvSpPr txBox="1"/>
          <p:nvPr/>
        </p:nvSpPr>
        <p:spPr>
          <a:xfrm>
            <a:off x="6291385" y="2956170"/>
            <a:ext cx="6091880" cy="369332"/>
          </a:xfrm>
          <a:prstGeom prst="rect">
            <a:avLst/>
          </a:prstGeom>
          <a:noFill/>
        </p:spPr>
        <p:txBody>
          <a:bodyPr wrap="square">
            <a:spAutoFit/>
          </a:bodyPr>
          <a:lstStyle/>
          <a:p>
            <a:pPr>
              <a:spcBef>
                <a:spcPct val="20000"/>
              </a:spcBef>
              <a:defRPr/>
            </a:pPr>
            <a:r>
              <a:rPr lang="ja-JP" altLang="en-US" sz="1800" b="1" kern="0" dirty="0">
                <a:solidFill>
                  <a:srgbClr val="000000"/>
                </a:solidFill>
                <a:latin typeface="メイリオ" pitchFamily="50" charset="-128"/>
                <a:ea typeface="メイリオ" pitchFamily="50" charset="-128"/>
              </a:rPr>
              <a:t>・お薬</a:t>
            </a:r>
            <a:r>
              <a:rPr lang="ja-JP" altLang="en-US" b="1" kern="0" dirty="0">
                <a:solidFill>
                  <a:srgbClr val="000000"/>
                </a:solidFill>
                <a:latin typeface="メイリオ" pitchFamily="50" charset="-128"/>
                <a:ea typeface="メイリオ" pitchFamily="50" charset="-128"/>
              </a:rPr>
              <a:t>による</a:t>
            </a:r>
            <a:r>
              <a:rPr lang="ja-JP" altLang="en-US" sz="1800" b="1" kern="0" dirty="0">
                <a:solidFill>
                  <a:srgbClr val="3333CC"/>
                </a:solidFill>
                <a:latin typeface="メイリオ" pitchFamily="50" charset="-128"/>
                <a:ea typeface="メイリオ" pitchFamily="50" charset="-128"/>
              </a:rPr>
              <a:t>除菌</a:t>
            </a:r>
            <a:endParaRPr lang="ja-JP" altLang="en-US" sz="1800" b="1" kern="0" dirty="0">
              <a:solidFill>
                <a:srgbClr val="000000"/>
              </a:solidFill>
              <a:latin typeface="メイリオ" pitchFamily="50" charset="-128"/>
              <a:ea typeface="メイリオ" pitchFamily="50" charset="-128"/>
            </a:endParaRPr>
          </a:p>
        </p:txBody>
      </p:sp>
      <p:sp>
        <p:nvSpPr>
          <p:cNvPr id="6" name="テキスト ボックス 5">
            <a:extLst>
              <a:ext uri="{FF2B5EF4-FFF2-40B4-BE49-F238E27FC236}">
                <a16:creationId xmlns:a16="http://schemas.microsoft.com/office/drawing/2014/main" id="{FEF7DBDC-FCF3-5E4B-7CE0-8324239CAA9A}"/>
              </a:ext>
            </a:extLst>
          </p:cNvPr>
          <p:cNvSpPr txBox="1"/>
          <p:nvPr/>
        </p:nvSpPr>
        <p:spPr>
          <a:xfrm>
            <a:off x="6291385" y="2974636"/>
            <a:ext cx="6091880" cy="1034129"/>
          </a:xfrm>
          <a:prstGeom prst="rect">
            <a:avLst/>
          </a:prstGeom>
          <a:noFill/>
        </p:spPr>
        <p:txBody>
          <a:bodyPr wrap="square">
            <a:spAutoFit/>
          </a:bodyPr>
          <a:lstStyle/>
          <a:p>
            <a:pPr>
              <a:spcBef>
                <a:spcPct val="20000"/>
              </a:spcBef>
              <a:defRPr/>
            </a:pPr>
            <a:endParaRPr lang="en-US" altLang="ja-JP" sz="1800" b="1" kern="0" dirty="0">
              <a:solidFill>
                <a:srgbClr val="000000"/>
              </a:solidFill>
              <a:latin typeface="メイリオ" pitchFamily="50" charset="-128"/>
              <a:ea typeface="メイリオ" pitchFamily="50" charset="-128"/>
            </a:endParaRPr>
          </a:p>
          <a:p>
            <a:pPr>
              <a:spcBef>
                <a:spcPct val="20000"/>
              </a:spcBef>
              <a:defRPr/>
            </a:pPr>
            <a:r>
              <a:rPr lang="ja-JP" altLang="en-US" b="1" kern="0" dirty="0">
                <a:solidFill>
                  <a:srgbClr val="000000"/>
                </a:solidFill>
                <a:latin typeface="メイリオ" pitchFamily="50" charset="-128"/>
                <a:ea typeface="メイリオ" pitchFamily="50" charset="-128"/>
              </a:rPr>
              <a:t>（</a:t>
            </a:r>
            <a:r>
              <a:rPr lang="en-US" altLang="ja-JP" b="1" kern="0" dirty="0">
                <a:solidFill>
                  <a:srgbClr val="000000"/>
                </a:solidFill>
                <a:latin typeface="メイリオ" pitchFamily="50" charset="-128"/>
                <a:ea typeface="メイリオ" pitchFamily="50" charset="-128"/>
              </a:rPr>
              <a:t>※</a:t>
            </a:r>
            <a:r>
              <a:rPr lang="ja-JP" altLang="en-US" b="1" kern="0" dirty="0">
                <a:solidFill>
                  <a:srgbClr val="000000"/>
                </a:solidFill>
                <a:latin typeface="メイリオ" pitchFamily="50" charset="-128"/>
                <a:ea typeface="メイリオ" pitchFamily="50" charset="-128"/>
              </a:rPr>
              <a:t>お薬の処方には一定の条件を必要とします。）</a:t>
            </a:r>
            <a:endParaRPr lang="en-US" altLang="ja-JP" b="1" kern="0" dirty="0">
              <a:solidFill>
                <a:srgbClr val="000000"/>
              </a:solidFill>
              <a:latin typeface="メイリオ" pitchFamily="50" charset="-128"/>
              <a:ea typeface="メイリオ" pitchFamily="50" charset="-128"/>
            </a:endParaRPr>
          </a:p>
          <a:p>
            <a:pPr>
              <a:spcBef>
                <a:spcPct val="20000"/>
              </a:spcBef>
              <a:defRPr/>
            </a:pPr>
            <a:r>
              <a:rPr lang="ja-JP" altLang="en-US" b="1" kern="0" dirty="0">
                <a:solidFill>
                  <a:srgbClr val="000000"/>
                </a:solidFill>
                <a:latin typeface="メイリオ" pitchFamily="50" charset="-128"/>
                <a:ea typeface="メイリオ" pitchFamily="50" charset="-128"/>
              </a:rPr>
              <a:t>・歯磨剤による歯周病ケア（カビを減らす）</a:t>
            </a:r>
            <a:endParaRPr lang="en-US" altLang="ja-JP" sz="1800" b="1" kern="0" dirty="0">
              <a:solidFill>
                <a:srgbClr val="000000"/>
              </a:solidFill>
              <a:latin typeface="メイリオ" pitchFamily="50" charset="-128"/>
              <a:ea typeface="メイリオ" pitchFamily="50" charset="-128"/>
            </a:endParaRPr>
          </a:p>
        </p:txBody>
      </p:sp>
      <p:sp>
        <p:nvSpPr>
          <p:cNvPr id="8" name="テキスト ボックス 7">
            <a:extLst>
              <a:ext uri="{FF2B5EF4-FFF2-40B4-BE49-F238E27FC236}">
                <a16:creationId xmlns:a16="http://schemas.microsoft.com/office/drawing/2014/main" id="{CCA1BDE5-8692-08A9-C2C0-06DCDF28A951}"/>
              </a:ext>
            </a:extLst>
          </p:cNvPr>
          <p:cNvSpPr txBox="1"/>
          <p:nvPr/>
        </p:nvSpPr>
        <p:spPr>
          <a:xfrm>
            <a:off x="5423077" y="4180105"/>
            <a:ext cx="6091880" cy="974626"/>
          </a:xfrm>
          <a:prstGeom prst="rect">
            <a:avLst/>
          </a:prstGeom>
          <a:noFill/>
        </p:spPr>
        <p:txBody>
          <a:bodyPr wrap="square">
            <a:spAutoFit/>
          </a:bodyPr>
          <a:lstStyle/>
          <a:p>
            <a:pPr algn="ctr" eaLnBrk="0" hangingPunct="0">
              <a:spcBef>
                <a:spcPts val="200"/>
              </a:spcBef>
              <a:defRPr/>
            </a:pPr>
            <a:r>
              <a:rPr lang="ja-JP" altLang="en-US" sz="1800" b="1" kern="0" dirty="0">
                <a:solidFill>
                  <a:srgbClr val="FF0000"/>
                </a:solidFill>
                <a:effectLst/>
                <a:latin typeface="メイリオ" pitchFamily="50" charset="-128"/>
                <a:ea typeface="メイリオ" pitchFamily="50" charset="-128"/>
              </a:rPr>
              <a:t>除菌後に出血を最小限にして</a:t>
            </a:r>
            <a:endParaRPr lang="en-US" altLang="ja-JP" sz="1800" b="1" kern="0" dirty="0">
              <a:solidFill>
                <a:srgbClr val="FF0000"/>
              </a:solidFill>
              <a:effectLst/>
              <a:latin typeface="メイリオ" pitchFamily="50" charset="-128"/>
              <a:ea typeface="メイリオ" pitchFamily="50" charset="-128"/>
            </a:endParaRPr>
          </a:p>
          <a:p>
            <a:pPr algn="ctr" eaLnBrk="0" hangingPunct="0">
              <a:spcBef>
                <a:spcPts val="200"/>
              </a:spcBef>
              <a:defRPr/>
            </a:pPr>
            <a:r>
              <a:rPr lang="ja-JP" altLang="en-US" sz="1800" b="1" kern="0" dirty="0">
                <a:solidFill>
                  <a:srgbClr val="FF0000"/>
                </a:solidFill>
                <a:effectLst/>
                <a:latin typeface="メイリオ" pitchFamily="50" charset="-128"/>
                <a:ea typeface="メイリオ" pitchFamily="50" charset="-128"/>
              </a:rPr>
              <a:t>歯石を取ります</a:t>
            </a:r>
            <a:endParaRPr lang="en-US" altLang="ja-JP" sz="1800" b="1" kern="0" dirty="0">
              <a:solidFill>
                <a:srgbClr val="FF0000"/>
              </a:solidFill>
              <a:effectLst/>
              <a:latin typeface="メイリオ" pitchFamily="50" charset="-128"/>
              <a:ea typeface="メイリオ" pitchFamily="50" charset="-128"/>
            </a:endParaRPr>
          </a:p>
          <a:p>
            <a:pPr algn="ctr" eaLnBrk="0" hangingPunct="0">
              <a:spcBef>
                <a:spcPts val="200"/>
              </a:spcBef>
              <a:defRPr/>
            </a:pPr>
            <a:r>
              <a:rPr lang="ja-JP" altLang="en-US" b="1" kern="0" dirty="0">
                <a:solidFill>
                  <a:srgbClr val="FF0000"/>
                </a:solidFill>
                <a:latin typeface="メイリオ" pitchFamily="50" charset="-128"/>
                <a:ea typeface="メイリオ" pitchFamily="50" charset="-128"/>
              </a:rPr>
              <a:t>（歯周病菌を血液に乗せないため）</a:t>
            </a:r>
            <a:endParaRPr lang="en-US" altLang="ja-JP" sz="1800" b="1" kern="0" dirty="0">
              <a:solidFill>
                <a:srgbClr val="FF0000"/>
              </a:solidFill>
              <a:effectLst/>
              <a:latin typeface="メイリオ" pitchFamily="50" charset="-128"/>
              <a:ea typeface="メイリオ" pitchFamily="50" charset="-128"/>
            </a:endParaRPr>
          </a:p>
        </p:txBody>
      </p:sp>
      <p:sp>
        <p:nvSpPr>
          <p:cNvPr id="3" name="テキスト ボックス 2">
            <a:extLst>
              <a:ext uri="{FF2B5EF4-FFF2-40B4-BE49-F238E27FC236}">
                <a16:creationId xmlns:a16="http://schemas.microsoft.com/office/drawing/2014/main" id="{F192F58D-457F-6A81-F8BE-0D19CB1E4932}"/>
              </a:ext>
            </a:extLst>
          </p:cNvPr>
          <p:cNvSpPr txBox="1"/>
          <p:nvPr/>
        </p:nvSpPr>
        <p:spPr>
          <a:xfrm>
            <a:off x="3650470" y="1321356"/>
            <a:ext cx="3877985" cy="1200329"/>
          </a:xfrm>
          <a:prstGeom prst="rect">
            <a:avLst/>
          </a:prstGeom>
          <a:noFill/>
        </p:spPr>
        <p:txBody>
          <a:bodyPr wrap="none" rtlCol="0">
            <a:spAutoFit/>
          </a:bodyPr>
          <a:lstStyle/>
          <a:p>
            <a:pPr algn="ctr"/>
            <a:r>
              <a:rPr kumimoji="1" lang="ja-JP" altLang="en-US" dirty="0"/>
              <a:t>顕微鏡による細菌検査と</a:t>
            </a:r>
            <a:r>
              <a:rPr lang="ja-JP" altLang="en-US" dirty="0"/>
              <a:t>口腔内審査</a:t>
            </a:r>
            <a:endParaRPr kumimoji="1" lang="en-US" altLang="ja-JP" dirty="0"/>
          </a:p>
          <a:p>
            <a:pPr algn="ctr"/>
            <a:r>
              <a:rPr kumimoji="1" lang="ja-JP" altLang="en-US" dirty="0"/>
              <a:t>↓</a:t>
            </a:r>
            <a:endParaRPr kumimoji="1" lang="en-US" altLang="ja-JP" dirty="0"/>
          </a:p>
          <a:p>
            <a:pPr algn="ctr"/>
            <a:r>
              <a:rPr kumimoji="1" lang="ja-JP" altLang="en-US" dirty="0"/>
              <a:t>細菌の活動性等の把握</a:t>
            </a:r>
            <a:endParaRPr kumimoji="1" lang="en-US" altLang="ja-JP" dirty="0"/>
          </a:p>
          <a:p>
            <a:pPr algn="ctr"/>
            <a:endParaRPr kumimoji="1" lang="ja-JP" altLang="en-US" dirty="0"/>
          </a:p>
        </p:txBody>
      </p:sp>
      <p:cxnSp>
        <p:nvCxnSpPr>
          <p:cNvPr id="7" name="直線矢印コネクタ 6">
            <a:extLst>
              <a:ext uri="{FF2B5EF4-FFF2-40B4-BE49-F238E27FC236}">
                <a16:creationId xmlns:a16="http://schemas.microsoft.com/office/drawing/2014/main" id="{4658E674-E688-F40B-0E2C-5BEB3CE115FF}"/>
              </a:ext>
            </a:extLst>
          </p:cNvPr>
          <p:cNvCxnSpPr>
            <a:cxnSpLocks/>
          </p:cNvCxnSpPr>
          <p:nvPr/>
        </p:nvCxnSpPr>
        <p:spPr>
          <a:xfrm>
            <a:off x="5847389" y="2143664"/>
            <a:ext cx="878791" cy="81030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678C4987-8535-43CC-2B78-DF6D4BA2F4A0}"/>
              </a:ext>
            </a:extLst>
          </p:cNvPr>
          <p:cNvCxnSpPr>
            <a:cxnSpLocks/>
          </p:cNvCxnSpPr>
          <p:nvPr/>
        </p:nvCxnSpPr>
        <p:spPr>
          <a:xfrm flipH="1">
            <a:off x="4446583" y="2196887"/>
            <a:ext cx="604694" cy="94394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5FB88EFF-7F69-5BBF-1AC0-2335FAB573C2}"/>
              </a:ext>
            </a:extLst>
          </p:cNvPr>
          <p:cNvSpPr txBox="1"/>
          <p:nvPr/>
        </p:nvSpPr>
        <p:spPr>
          <a:xfrm>
            <a:off x="6407305" y="2411405"/>
            <a:ext cx="3185487" cy="369332"/>
          </a:xfrm>
          <a:prstGeom prst="rect">
            <a:avLst/>
          </a:prstGeom>
          <a:noFill/>
        </p:spPr>
        <p:txBody>
          <a:bodyPr wrap="none" rtlCol="0">
            <a:spAutoFit/>
          </a:bodyPr>
          <a:lstStyle/>
          <a:p>
            <a:r>
              <a:rPr kumimoji="1" lang="ja-JP" altLang="en-US" dirty="0"/>
              <a:t>積極的治療を必要とする場合</a:t>
            </a:r>
          </a:p>
        </p:txBody>
      </p:sp>
      <p:sp>
        <p:nvSpPr>
          <p:cNvPr id="15" name="テキスト ボックス 14">
            <a:extLst>
              <a:ext uri="{FF2B5EF4-FFF2-40B4-BE49-F238E27FC236}">
                <a16:creationId xmlns:a16="http://schemas.microsoft.com/office/drawing/2014/main" id="{B7DEFFE7-6B93-1000-AE59-61266A222468}"/>
              </a:ext>
            </a:extLst>
          </p:cNvPr>
          <p:cNvSpPr txBox="1"/>
          <p:nvPr/>
        </p:nvSpPr>
        <p:spPr>
          <a:xfrm>
            <a:off x="2347367" y="2411405"/>
            <a:ext cx="2492990" cy="369332"/>
          </a:xfrm>
          <a:prstGeom prst="rect">
            <a:avLst/>
          </a:prstGeom>
          <a:noFill/>
        </p:spPr>
        <p:txBody>
          <a:bodyPr wrap="none" rtlCol="0">
            <a:spAutoFit/>
          </a:bodyPr>
          <a:lstStyle/>
          <a:p>
            <a:r>
              <a:rPr kumimoji="1" lang="ja-JP" altLang="en-US" dirty="0"/>
              <a:t>定期的メインテナンス</a:t>
            </a:r>
          </a:p>
        </p:txBody>
      </p:sp>
      <p:sp>
        <p:nvSpPr>
          <p:cNvPr id="16" name="テキスト ボックス 15">
            <a:extLst>
              <a:ext uri="{FF2B5EF4-FFF2-40B4-BE49-F238E27FC236}">
                <a16:creationId xmlns:a16="http://schemas.microsoft.com/office/drawing/2014/main" id="{F8025008-C465-1151-7544-4AD563CE35D6}"/>
              </a:ext>
            </a:extLst>
          </p:cNvPr>
          <p:cNvSpPr txBox="1"/>
          <p:nvPr/>
        </p:nvSpPr>
        <p:spPr>
          <a:xfrm>
            <a:off x="2347367" y="3173930"/>
            <a:ext cx="2954655" cy="646331"/>
          </a:xfrm>
          <a:prstGeom prst="rect">
            <a:avLst/>
          </a:prstGeom>
          <a:noFill/>
        </p:spPr>
        <p:txBody>
          <a:bodyPr wrap="none" rtlCol="0">
            <a:spAutoFit/>
          </a:bodyPr>
          <a:lstStyle/>
          <a:p>
            <a:r>
              <a:rPr lang="ja-JP" altLang="en-US" dirty="0"/>
              <a:t>良好な</a:t>
            </a:r>
            <a:r>
              <a:rPr kumimoji="1" lang="ja-JP" altLang="en-US" dirty="0"/>
              <a:t>口腔内環境の維持</a:t>
            </a:r>
            <a:endParaRPr kumimoji="1" lang="en-US" altLang="ja-JP" dirty="0"/>
          </a:p>
          <a:p>
            <a:r>
              <a:rPr lang="ja-JP" altLang="en-US" dirty="0"/>
              <a:t>（歯石の除去、疾患治療）</a:t>
            </a:r>
            <a:endParaRPr kumimoji="1" lang="en-US" altLang="ja-JP" dirty="0"/>
          </a:p>
        </p:txBody>
      </p:sp>
      <p:cxnSp>
        <p:nvCxnSpPr>
          <p:cNvPr id="18" name="直線矢印コネクタ 17">
            <a:extLst>
              <a:ext uri="{FF2B5EF4-FFF2-40B4-BE49-F238E27FC236}">
                <a16:creationId xmlns:a16="http://schemas.microsoft.com/office/drawing/2014/main" id="{61E48FF5-1FF9-7523-B49C-256B76C5922D}"/>
              </a:ext>
            </a:extLst>
          </p:cNvPr>
          <p:cNvCxnSpPr>
            <a:cxnSpLocks/>
          </p:cNvCxnSpPr>
          <p:nvPr/>
        </p:nvCxnSpPr>
        <p:spPr>
          <a:xfrm>
            <a:off x="8357611" y="3850479"/>
            <a:ext cx="0" cy="337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CEAB575C-D174-890E-D0C6-5282CC6E37E6}"/>
              </a:ext>
            </a:extLst>
          </p:cNvPr>
          <p:cNvCxnSpPr>
            <a:cxnSpLocks/>
          </p:cNvCxnSpPr>
          <p:nvPr/>
        </p:nvCxnSpPr>
        <p:spPr>
          <a:xfrm>
            <a:off x="3480502" y="3785828"/>
            <a:ext cx="1199364" cy="175081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E7C84A3D-6B85-FF63-5B72-2872982938BE}"/>
              </a:ext>
            </a:extLst>
          </p:cNvPr>
          <p:cNvSpPr txBox="1"/>
          <p:nvPr/>
        </p:nvSpPr>
        <p:spPr>
          <a:xfrm>
            <a:off x="2321150" y="5607707"/>
            <a:ext cx="7940470" cy="1200329"/>
          </a:xfrm>
          <a:prstGeom prst="rect">
            <a:avLst/>
          </a:prstGeom>
          <a:noFill/>
        </p:spPr>
        <p:txBody>
          <a:bodyPr wrap="square" rtlCol="0">
            <a:spAutoFit/>
          </a:bodyPr>
          <a:lstStyle/>
          <a:p>
            <a:r>
              <a:rPr lang="ja-JP" altLang="en-US" dirty="0"/>
              <a:t>一度、細菌の活動性や菌数が減っても、口腔内環境は様々な理由により変化して行きます。</a:t>
            </a:r>
            <a:endParaRPr lang="en-US" altLang="ja-JP" dirty="0"/>
          </a:p>
          <a:p>
            <a:r>
              <a:rPr lang="ja-JP" altLang="en-US" dirty="0"/>
              <a:t>患者様ご自身による適切な</a:t>
            </a:r>
            <a:r>
              <a:rPr kumimoji="1" lang="ja-JP" altLang="en-US" dirty="0"/>
              <a:t>ブラッシングを継続する事や通院による細やかなメインテナンスが必要不可欠です。</a:t>
            </a:r>
          </a:p>
        </p:txBody>
      </p:sp>
      <p:cxnSp>
        <p:nvCxnSpPr>
          <p:cNvPr id="24" name="直線矢印コネクタ 23">
            <a:extLst>
              <a:ext uri="{FF2B5EF4-FFF2-40B4-BE49-F238E27FC236}">
                <a16:creationId xmlns:a16="http://schemas.microsoft.com/office/drawing/2014/main" id="{506FECAA-CD6B-E81B-DD57-55DBBE6B71C9}"/>
              </a:ext>
            </a:extLst>
          </p:cNvPr>
          <p:cNvCxnSpPr>
            <a:cxnSpLocks/>
          </p:cNvCxnSpPr>
          <p:nvPr/>
        </p:nvCxnSpPr>
        <p:spPr>
          <a:xfrm flipH="1">
            <a:off x="7841293" y="5154731"/>
            <a:ext cx="325677" cy="45297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17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1376F4D-0E76-4578-D03B-A1561DA8E6F4}"/>
              </a:ext>
            </a:extLst>
          </p:cNvPr>
          <p:cNvSpPr txBox="1"/>
          <p:nvPr/>
        </p:nvSpPr>
        <p:spPr>
          <a:xfrm>
            <a:off x="1151873" y="2197894"/>
            <a:ext cx="10597773" cy="1231106"/>
          </a:xfrm>
          <a:prstGeom prst="rect">
            <a:avLst/>
          </a:prstGeom>
          <a:noFill/>
        </p:spPr>
        <p:txBody>
          <a:bodyPr wrap="none" rtlCol="0">
            <a:spAutoFit/>
          </a:bodyPr>
          <a:lstStyle/>
          <a:p>
            <a:r>
              <a:rPr kumimoji="1" lang="ja-JP" altLang="en-US" sz="2800" dirty="0">
                <a:latin typeface="メイリオ" panose="020B0604030504040204" pitchFamily="50" charset="-128"/>
                <a:ea typeface="メイリオ" panose="020B0604030504040204" pitchFamily="50" charset="-128"/>
              </a:rPr>
              <a:t>当院は歯周病原因菌遺伝子診断認定歯科医院となっております。</a:t>
            </a:r>
            <a:endParaRPr kumimoji="1" lang="en-US" altLang="ja-JP" sz="2800" dirty="0">
              <a:latin typeface="メイリオ" panose="020B0604030504040204" pitchFamily="50" charset="-128"/>
              <a:ea typeface="メイリオ" panose="020B0604030504040204" pitchFamily="50" charset="-128"/>
            </a:endParaRPr>
          </a:p>
          <a:p>
            <a:r>
              <a:rPr kumimoji="1" lang="ja-JP" altLang="en-US" sz="2800" dirty="0">
                <a:latin typeface="メイリオ" panose="020B0604030504040204" pitchFamily="50" charset="-128"/>
                <a:ea typeface="メイリオ" panose="020B0604030504040204" pitchFamily="50" charset="-128"/>
              </a:rPr>
              <a:t>より詳しい説明は以下</a:t>
            </a:r>
            <a:r>
              <a:rPr kumimoji="1" lang="en-US" altLang="ja-JP" sz="2800" dirty="0">
                <a:latin typeface="メイリオ" panose="020B0604030504040204" pitchFamily="50" charset="-128"/>
                <a:ea typeface="メイリオ" panose="020B0604030504040204" pitchFamily="50" charset="-128"/>
              </a:rPr>
              <a:t>URL</a:t>
            </a:r>
            <a:r>
              <a:rPr lang="ja-JP" altLang="en-US" sz="2800" dirty="0">
                <a:latin typeface="メイリオ" panose="020B0604030504040204" pitchFamily="50" charset="-128"/>
                <a:ea typeface="メイリオ" panose="020B0604030504040204" pitchFamily="50" charset="-128"/>
              </a:rPr>
              <a:t>からご覧下さい。</a:t>
            </a:r>
            <a:endParaRPr lang="en-US" altLang="ja-JP" sz="2800" dirty="0">
              <a:latin typeface="メイリオ" panose="020B0604030504040204" pitchFamily="50" charset="-128"/>
              <a:ea typeface="メイリオ" panose="020B0604030504040204" pitchFamily="50" charset="-128"/>
            </a:endParaRPr>
          </a:p>
          <a:p>
            <a:r>
              <a:rPr kumimoji="1" lang="en-US" altLang="ja-JP" dirty="0">
                <a:hlinkClick r:id="rId2"/>
              </a:rPr>
              <a:t>https://midoridc.net/wp</a:t>
            </a:r>
            <a:r>
              <a:rPr lang="en-US" altLang="ja-JP" dirty="0">
                <a:hlinkClick r:id="rId2"/>
              </a:rPr>
              <a:t>-content/uploads/2024/02/20240209_01.pdf</a:t>
            </a:r>
            <a:endParaRPr lang="en-US" altLang="ja-JP" dirty="0"/>
          </a:p>
        </p:txBody>
      </p:sp>
    </p:spTree>
    <p:extLst>
      <p:ext uri="{BB962C8B-B14F-4D97-AF65-F5344CB8AC3E}">
        <p14:creationId xmlns:p14="http://schemas.microsoft.com/office/powerpoint/2010/main" val="247170984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4003</TotalTime>
  <Words>467</Words>
  <Application>Microsoft Office PowerPoint</Application>
  <PresentationFormat>ワイド画面</PresentationFormat>
  <Paragraphs>50</Paragraphs>
  <Slides>7</Slides>
  <Notes>0</Notes>
  <HiddenSlides>0</HiddenSlides>
  <MMClips>4</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7</vt:i4>
      </vt:variant>
    </vt:vector>
  </HeadingPairs>
  <TitlesOfParts>
    <vt:vector size="13" baseType="lpstr">
      <vt:lpstr>メイリオ</vt:lpstr>
      <vt:lpstr>游ゴシック</vt:lpstr>
      <vt:lpstr>游ゴシック Light</vt:lpstr>
      <vt:lpstr>Arial</vt:lpstr>
      <vt:lpstr>Segoe UI</vt:lpstr>
      <vt:lpstr>Office テーマ</vt:lpstr>
      <vt:lpstr>PowerPoint プレゼンテーション</vt:lpstr>
      <vt:lpstr>PowerPoint プレゼンテーション</vt:lpstr>
      <vt:lpstr>  </vt:lpstr>
      <vt:lpstr>歯周病菌は全身にも悪影響！</vt:lpstr>
      <vt:lpstr>歯周病を予防するには？</vt:lpstr>
      <vt:lpstr>どんな治療をするの？</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user</dc:creator>
  <cp:lastModifiedBy>user</cp:lastModifiedBy>
  <cp:revision>39</cp:revision>
  <dcterms:created xsi:type="dcterms:W3CDTF">2024-02-27T03:44:27Z</dcterms:created>
  <dcterms:modified xsi:type="dcterms:W3CDTF">2024-03-11T06:51:02Z</dcterms:modified>
</cp:coreProperties>
</file>